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tiff" ContentType="image/tiff"/>
  <Default Extension="rels" ContentType="application/vnd.openxmlformats-package.relationships+xml"/>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handoutMasterIdLst>
    <p:handoutMasterId r:id="rId43"/>
  </p:handoutMasterIdLst>
  <p:sldIdLst>
    <p:sldId id="438" r:id="rId2"/>
    <p:sldId id="360" r:id="rId3"/>
    <p:sldId id="357" r:id="rId4"/>
    <p:sldId id="400" r:id="rId5"/>
    <p:sldId id="371" r:id="rId6"/>
    <p:sldId id="376" r:id="rId7"/>
    <p:sldId id="361" r:id="rId8"/>
    <p:sldId id="362" r:id="rId9"/>
    <p:sldId id="373" r:id="rId10"/>
    <p:sldId id="378" r:id="rId11"/>
    <p:sldId id="445" r:id="rId12"/>
    <p:sldId id="363" r:id="rId13"/>
    <p:sldId id="439" r:id="rId14"/>
    <p:sldId id="351" r:id="rId15"/>
    <p:sldId id="369" r:id="rId16"/>
    <p:sldId id="392" r:id="rId17"/>
    <p:sldId id="432" r:id="rId18"/>
    <p:sldId id="433" r:id="rId19"/>
    <p:sldId id="405" r:id="rId20"/>
    <p:sldId id="312" r:id="rId21"/>
    <p:sldId id="393" r:id="rId22"/>
    <p:sldId id="411" r:id="rId23"/>
    <p:sldId id="428" r:id="rId24"/>
    <p:sldId id="419" r:id="rId25"/>
    <p:sldId id="427" r:id="rId26"/>
    <p:sldId id="420" r:id="rId27"/>
    <p:sldId id="415" r:id="rId28"/>
    <p:sldId id="425" r:id="rId29"/>
    <p:sldId id="426" r:id="rId30"/>
    <p:sldId id="444" r:id="rId31"/>
    <p:sldId id="429" r:id="rId32"/>
    <p:sldId id="437" r:id="rId33"/>
    <p:sldId id="430" r:id="rId34"/>
    <p:sldId id="435" r:id="rId35"/>
    <p:sldId id="436" r:id="rId36"/>
    <p:sldId id="368" r:id="rId37"/>
    <p:sldId id="440" r:id="rId38"/>
    <p:sldId id="441" r:id="rId39"/>
    <p:sldId id="442" r:id="rId40"/>
    <p:sldId id="443" r:id="rId41"/>
  </p:sldIdLst>
  <p:sldSz cx="9144000" cy="6858000" type="screen4x3"/>
  <p:notesSz cx="7010400" cy="939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y Fisher" initials="KMF"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5FE"/>
    <a:srgbClr val="FF0000"/>
    <a:srgbClr val="C5C5C5"/>
    <a:srgbClr val="FFFFC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45" autoAdjust="0"/>
    <p:restoredTop sz="86211" autoAdjust="0"/>
  </p:normalViewPr>
  <p:slideViewPr>
    <p:cSldViewPr>
      <p:cViewPr varScale="1">
        <p:scale>
          <a:sx n="121" d="100"/>
          <a:sy n="121" d="100"/>
        </p:scale>
        <p:origin x="1608" y="168"/>
      </p:cViewPr>
      <p:guideLst>
        <p:guide orient="horz" pos="2160"/>
        <p:guide pos="2880"/>
      </p:guideLst>
    </p:cSldViewPr>
  </p:slideViewPr>
  <p:outlineViewPr>
    <p:cViewPr>
      <p:scale>
        <a:sx n="33" d="100"/>
        <a:sy n="33" d="100"/>
      </p:scale>
      <p:origin x="0" y="10626"/>
    </p:cViewPr>
  </p:outlineViewPr>
  <p:notesTextViewPr>
    <p:cViewPr>
      <p:scale>
        <a:sx n="1" d="1"/>
        <a:sy n="1" d="1"/>
      </p:scale>
      <p:origin x="0" y="0"/>
    </p:cViewPr>
  </p:notesTextViewPr>
  <p:sorterViewPr>
    <p:cViewPr>
      <p:scale>
        <a:sx n="66" d="100"/>
        <a:sy n="66" d="100"/>
      </p:scale>
      <p:origin x="0" y="192"/>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commentAuthors" Target="commentAuthors.xml"/><Relationship Id="rId4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oleObject" Target="file:////C:\Users\Fitch%20Home\Dropbox\Research\Research%20-%20CWC\CwC%20Survey%20Results%20-%202015%20charts%20for%20final%20powerpoint%20(Andrew%20Sippel's%20conflicted%20copy%202016-03-11).xlsx" TargetMode="External"/><Relationship Id="rId3"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420355513962394"/>
          <c:y val="0.00514948562464175"/>
          <c:w val="0.553777541526654"/>
          <c:h val="0.888639690871975"/>
        </c:manualLayout>
      </c:layout>
      <c:barChart>
        <c:barDir val="bar"/>
        <c:grouping val="stacked"/>
        <c:varyColors val="0"/>
        <c:ser>
          <c:idx val="1"/>
          <c:order val="0"/>
          <c:tx>
            <c:strRef>
              <c:f>'Question 8a-8b slides 18-19-21'!$D$99</c:f>
              <c:strCache>
                <c:ptCount val="1"/>
                <c:pt idx="0">
                  <c:v>A Lot of Positive Influence</c:v>
                </c:pt>
              </c:strCache>
            </c:strRef>
          </c:tx>
          <c:invertIfNegative val="0"/>
          <c:dLbls>
            <c:delete val="1"/>
          </c:dLbls>
          <c:cat>
            <c:strRef>
              <c:f>'Question 8a-8b slides 18-19-21'!$B$100:$B$114</c:f>
              <c:strCache>
                <c:ptCount val="15"/>
                <c:pt idx="0">
                  <c:v>Postcards</c:v>
                </c:pt>
                <c:pt idx="1">
                  <c:v>Petitions</c:v>
                </c:pt>
                <c:pt idx="2">
                  <c:v>Form Postal Letters</c:v>
                </c:pt>
                <c:pt idx="3">
                  <c:v>Your Office's Social Media Platforms</c:v>
                </c:pt>
                <c:pt idx="4">
                  <c:v>Groups Social Media Platforms </c:v>
                </c:pt>
                <c:pt idx="5">
                  <c:v>Form Email Messages</c:v>
                </c:pt>
                <c:pt idx="6">
                  <c:v>Visit From a Lobbyist</c:v>
                </c:pt>
                <c:pt idx="7">
                  <c:v>Letter to the Editor Referencing Your Boss</c:v>
                </c:pt>
                <c:pt idx="8">
                  <c:v>Phone Calls</c:v>
                </c:pt>
                <c:pt idx="9">
                  <c:v>Comments During Telephone Town Hall</c:v>
                </c:pt>
                <c:pt idx="10">
                  <c:v>Local Editorial Referencing Issue Pending</c:v>
                </c:pt>
                <c:pt idx="11">
                  <c:v>Individualized Postal Letters</c:v>
                </c:pt>
                <c:pt idx="12">
                  <c:v>Individualized Email Messages</c:v>
                </c:pt>
                <c:pt idx="13">
                  <c:v>Contact from Constituents' Reps</c:v>
                </c:pt>
                <c:pt idx="14">
                  <c:v>In-Person Issue Visits from Constituents</c:v>
                </c:pt>
              </c:strCache>
            </c:strRef>
          </c:cat>
          <c:val>
            <c:numRef>
              <c:f>'Question 8a-8b slides 18-19-21'!$D$100:$D$114</c:f>
              <c:numCache>
                <c:formatCode>0.00%</c:formatCode>
                <c:ptCount val="15"/>
                <c:pt idx="0">
                  <c:v>0.021</c:v>
                </c:pt>
                <c:pt idx="1">
                  <c:v>0.032</c:v>
                </c:pt>
                <c:pt idx="2">
                  <c:v>0.026</c:v>
                </c:pt>
                <c:pt idx="3">
                  <c:v>0.052</c:v>
                </c:pt>
                <c:pt idx="4">
                  <c:v>0.058</c:v>
                </c:pt>
                <c:pt idx="5">
                  <c:v>0.026</c:v>
                </c:pt>
                <c:pt idx="6">
                  <c:v>0.075</c:v>
                </c:pt>
                <c:pt idx="7">
                  <c:v>0.224</c:v>
                </c:pt>
                <c:pt idx="8">
                  <c:v>0.126</c:v>
                </c:pt>
                <c:pt idx="9">
                  <c:v>0.178</c:v>
                </c:pt>
                <c:pt idx="10">
                  <c:v>0.257</c:v>
                </c:pt>
                <c:pt idx="11">
                  <c:v>0.272</c:v>
                </c:pt>
                <c:pt idx="12">
                  <c:v>0.297</c:v>
                </c:pt>
                <c:pt idx="13">
                  <c:v>0.458</c:v>
                </c:pt>
                <c:pt idx="14">
                  <c:v>0.539</c:v>
                </c:pt>
              </c:numCache>
            </c:numRef>
          </c:val>
        </c:ser>
        <c:ser>
          <c:idx val="0"/>
          <c:order val="1"/>
          <c:tx>
            <c:strRef>
              <c:f>'Question 8a-8b slides 18-19-21'!$C$99</c:f>
              <c:strCache>
                <c:ptCount val="1"/>
                <c:pt idx="0">
                  <c:v>Some Positive Influence</c:v>
                </c:pt>
              </c:strCache>
            </c:strRef>
          </c:tx>
          <c:invertIfNegative val="0"/>
          <c:dLbls>
            <c:delete val="1"/>
          </c:dLbls>
          <c:cat>
            <c:strRef>
              <c:f>'Question 8a-8b slides 18-19-21'!$B$100:$B$114</c:f>
              <c:strCache>
                <c:ptCount val="15"/>
                <c:pt idx="0">
                  <c:v>Postcards</c:v>
                </c:pt>
                <c:pt idx="1">
                  <c:v>Petitions</c:v>
                </c:pt>
                <c:pt idx="2">
                  <c:v>Form Postal Letters</c:v>
                </c:pt>
                <c:pt idx="3">
                  <c:v>Your Office's Social Media Platforms</c:v>
                </c:pt>
                <c:pt idx="4">
                  <c:v>Groups Social Media Platforms </c:v>
                </c:pt>
                <c:pt idx="5">
                  <c:v>Form Email Messages</c:v>
                </c:pt>
                <c:pt idx="6">
                  <c:v>Visit From a Lobbyist</c:v>
                </c:pt>
                <c:pt idx="7">
                  <c:v>Letter to the Editor Referencing Your Boss</c:v>
                </c:pt>
                <c:pt idx="8">
                  <c:v>Phone Calls</c:v>
                </c:pt>
                <c:pt idx="9">
                  <c:v>Comments During Telephone Town Hall</c:v>
                </c:pt>
                <c:pt idx="10">
                  <c:v>Local Editorial Referencing Issue Pending</c:v>
                </c:pt>
                <c:pt idx="11">
                  <c:v>Individualized Postal Letters</c:v>
                </c:pt>
                <c:pt idx="12">
                  <c:v>Individualized Email Messages</c:v>
                </c:pt>
                <c:pt idx="13">
                  <c:v>Contact from Constituents' Reps</c:v>
                </c:pt>
                <c:pt idx="14">
                  <c:v>In-Person Issue Visits from Constituents</c:v>
                </c:pt>
              </c:strCache>
            </c:strRef>
          </c:cat>
          <c:val>
            <c:numRef>
              <c:f>'Question 8a-8b slides 18-19-21'!$C$100:$C$114</c:f>
              <c:numCache>
                <c:formatCode>0.00%</c:formatCode>
                <c:ptCount val="15"/>
                <c:pt idx="0">
                  <c:v>0.403</c:v>
                </c:pt>
                <c:pt idx="1">
                  <c:v>0.457</c:v>
                </c:pt>
                <c:pt idx="2">
                  <c:v>0.474</c:v>
                </c:pt>
                <c:pt idx="3" formatCode="0%">
                  <c:v>0.45</c:v>
                </c:pt>
                <c:pt idx="4">
                  <c:v>0.455</c:v>
                </c:pt>
                <c:pt idx="5">
                  <c:v>0.537</c:v>
                </c:pt>
                <c:pt idx="6">
                  <c:v>0.758</c:v>
                </c:pt>
                <c:pt idx="7">
                  <c:v>0.615</c:v>
                </c:pt>
                <c:pt idx="8">
                  <c:v>0.717</c:v>
                </c:pt>
                <c:pt idx="9">
                  <c:v>0.691</c:v>
                </c:pt>
                <c:pt idx="10">
                  <c:v>0.613</c:v>
                </c:pt>
                <c:pt idx="11">
                  <c:v>0.607</c:v>
                </c:pt>
                <c:pt idx="12">
                  <c:v>0.625</c:v>
                </c:pt>
                <c:pt idx="13">
                  <c:v>0.484</c:v>
                </c:pt>
                <c:pt idx="14">
                  <c:v>0.403</c:v>
                </c:pt>
              </c:numCache>
            </c:numRef>
          </c:val>
        </c:ser>
        <c:dLbls>
          <c:showLegendKey val="0"/>
          <c:showVal val="1"/>
          <c:showCatName val="0"/>
          <c:showSerName val="0"/>
          <c:showPercent val="0"/>
          <c:showBubbleSize val="0"/>
        </c:dLbls>
        <c:gapWidth val="75"/>
        <c:overlap val="100"/>
        <c:axId val="881159136"/>
        <c:axId val="881161184"/>
      </c:barChart>
      <c:catAx>
        <c:axId val="881159136"/>
        <c:scaling>
          <c:orientation val="minMax"/>
        </c:scaling>
        <c:delete val="0"/>
        <c:axPos val="l"/>
        <c:numFmt formatCode="General" sourceLinked="0"/>
        <c:majorTickMark val="none"/>
        <c:minorTickMark val="none"/>
        <c:tickLblPos val="nextTo"/>
        <c:txPr>
          <a:bodyPr/>
          <a:lstStyle/>
          <a:p>
            <a:pPr>
              <a:defRPr sz="1600"/>
            </a:pPr>
            <a:endParaRPr lang="en-US"/>
          </a:p>
        </c:txPr>
        <c:crossAx val="881161184"/>
        <c:crosses val="autoZero"/>
        <c:auto val="1"/>
        <c:lblAlgn val="ctr"/>
        <c:lblOffset val="100"/>
        <c:noMultiLvlLbl val="0"/>
      </c:catAx>
      <c:valAx>
        <c:axId val="881161184"/>
        <c:scaling>
          <c:orientation val="minMax"/>
        </c:scaling>
        <c:delete val="1"/>
        <c:axPos val="b"/>
        <c:numFmt formatCode="0.00%" sourceLinked="1"/>
        <c:majorTickMark val="none"/>
        <c:minorTickMark val="none"/>
        <c:tickLblPos val="nextTo"/>
        <c:crossAx val="881159136"/>
        <c:crosses val="autoZero"/>
        <c:crossBetween val="between"/>
        <c:majorUnit val="0.2"/>
      </c:valAx>
    </c:plotArea>
    <c:plotVisOnly val="1"/>
    <c:dispBlanksAs val="gap"/>
    <c:showDLblsOverMax val="0"/>
  </c:chart>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dirty="0"/>
              <a:t>PA SNAP Participation</a:t>
            </a:r>
          </a:p>
        </c:rich>
      </c:tx>
      <c:layout>
        <c:manualLayout>
          <c:xMode val="edge"/>
          <c:yMode val="edge"/>
          <c:x val="0.167165597355886"/>
          <c:y val="0.0555319507793493"/>
        </c:manualLayout>
      </c:layout>
      <c:overlay val="0"/>
      <c:spPr>
        <a:noFill/>
        <a:ln>
          <a:noFill/>
        </a:ln>
        <a:effectLst/>
      </c:spPr>
      <c:txPr>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88088514797719"/>
          <c:y val="0.188024794772994"/>
          <c:w val="0.64835281332021"/>
          <c:h val="0.81762719315258"/>
        </c:manualLayout>
      </c:layout>
      <c:pieChart>
        <c:varyColors val="1"/>
        <c:ser>
          <c:idx val="0"/>
          <c:order val="0"/>
          <c:tx>
            <c:strRef>
              <c:f>'Philly and State'!$A$26</c:f>
              <c:strCache>
                <c:ptCount val="1"/>
                <c:pt idx="0">
                  <c:v>State Total</c:v>
                </c:pt>
              </c:strCache>
            </c:strRef>
          </c:tx>
          <c:dPt>
            <c:idx val="0"/>
            <c:bubble3D val="0"/>
            <c:explosion val="3"/>
            <c:spPr>
              <a:solidFill>
                <a:schemeClr val="accent1"/>
              </a:solidFill>
              <a:ln>
                <a:noFill/>
              </a:ln>
              <a:effectLst>
                <a:outerShdw blurRad="63500" sx="102000" sy="102000" algn="ctr" rotWithShape="0">
                  <a:prstClr val="black">
                    <a:alpha val="20000"/>
                  </a:prstClr>
                </a:outerShdw>
              </a:effectLst>
            </c:spPr>
          </c:dPt>
          <c:dPt>
            <c:idx val="1"/>
            <c:bubble3D val="0"/>
            <c:spPr>
              <a:solidFill>
                <a:schemeClr val="accent2"/>
              </a:solidFill>
              <a:ln>
                <a:noFill/>
              </a:ln>
              <a:effectLst>
                <a:outerShdw blurRad="63500" sx="102000" sy="102000" algn="ctr" rotWithShape="0">
                  <a:prstClr val="black">
                    <a:alpha val="20000"/>
                  </a:prstClr>
                </a:outerShdw>
              </a:effectLst>
            </c:spPr>
          </c:dPt>
          <c:dPt>
            <c:idx val="2"/>
            <c:bubble3D val="0"/>
            <c:explosion val="5"/>
            <c:spPr>
              <a:solidFill>
                <a:schemeClr val="accent3"/>
              </a:solidFill>
              <a:ln>
                <a:noFill/>
              </a:ln>
              <a:effectLst>
                <a:outerShdw blurRad="63500" sx="102000" sy="102000" algn="ctr" rotWithShape="0">
                  <a:prstClr val="black">
                    <a:alpha val="20000"/>
                  </a:prstClr>
                </a:outerShdw>
              </a:effectLst>
            </c:spPr>
          </c:dPt>
          <c:dPt>
            <c:idx val="3"/>
            <c:bubble3D val="0"/>
            <c:explosion val="3"/>
            <c:spPr>
              <a:solidFill>
                <a:schemeClr val="accent4"/>
              </a:solidFill>
              <a:ln>
                <a:noFill/>
              </a:ln>
              <a:effectLst>
                <a:outerShdw blurRad="63500" sx="102000" sy="102000" algn="ctr" rotWithShape="0">
                  <a:prstClr val="black">
                    <a:alpha val="20000"/>
                  </a:prstClr>
                </a:outerShdw>
              </a:effectLst>
            </c:spPr>
          </c:dPt>
          <c:dLbls>
            <c:dLbl>
              <c:idx val="0"/>
              <c:layout>
                <c:manualLayout>
                  <c:x val="-0.00146178387184382"/>
                  <c:y val="-0.18088595543204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F5D228BF-73F4-4BF8-A655-65E2A5553184}" type="CATEGORYNAME">
                      <a:rPr lang="en-US" sz="2000"/>
                      <a:pPr>
                        <a:defRPr/>
                      </a:pPr>
                      <a:t>[CATEGORY NAME]</a:t>
                    </a:fld>
                    <a:r>
                      <a:rPr lang="en-US" sz="2000" baseline="0" dirty="0"/>
                      <a:t>
</a:t>
                    </a:r>
                    <a:fld id="{D29959FC-454A-4917-A5BB-2253E800DE39}" type="PERCENTAGE">
                      <a:rPr lang="en-US" sz="2000" baseline="0"/>
                      <a:pPr>
                        <a:defRPr/>
                      </a:pPr>
                      <a:t>[PERCENTAGE]</a:t>
                    </a:fld>
                    <a:endParaRPr lang="en-US" sz="2000" baseline="0" dirty="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6415286451262"/>
                      <c:h val="0.235709219858156"/>
                    </c:manualLayout>
                  </c15:layout>
                  <c15:dlblFieldTable/>
                  <c15:showDataLabelsRange val="0"/>
                </c:ext>
              </c:extLst>
            </c:dLbl>
            <c:dLbl>
              <c:idx val="1"/>
              <c:layout>
                <c:manualLayout>
                  <c:x val="0.0926680016291065"/>
                  <c:y val="-0.00531914893617021"/>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43338E2D-8AF1-4D93-8E42-DD03FE0EDCB5}" type="CATEGORYNAME">
                      <a:rPr lang="en-US" sz="2000"/>
                      <a:pPr>
                        <a:defRPr>
                          <a:solidFill>
                            <a:schemeClr val="accent1"/>
                          </a:solidFill>
                        </a:defRPr>
                      </a:pPr>
                      <a:t>[CATEGORY NAME]</a:t>
                    </a:fld>
                    <a:r>
                      <a:rPr lang="en-US" baseline="0" dirty="0"/>
                      <a:t>
</a:t>
                    </a:r>
                    <a:fld id="{F3C3ED7B-30C9-4C7E-A50E-0C987F9FD918}" type="PERCENTAGE">
                      <a:rPr lang="en-US" sz="2000" baseline="0"/>
                      <a:pPr>
                        <a:defRPr>
                          <a:solidFill>
                            <a:schemeClr val="accent1"/>
                          </a:solidFill>
                        </a:defRPr>
                      </a:pPr>
                      <a:t>[PERCENTAGE]</a:t>
                    </a:fld>
                    <a:endParaRPr lang="en-US" baseline="0" dirty="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51163679971038"/>
                      <c:h val="0.193156028368794"/>
                    </c:manualLayout>
                  </c15:layout>
                  <c15:dlblFieldTable/>
                  <c15:showDataLabelsRange val="0"/>
                </c:ext>
              </c:extLst>
            </c:dLbl>
            <c:dLbl>
              <c:idx val="2"/>
              <c:layout>
                <c:manualLayout>
                  <c:x val="-0.040298390545283"/>
                  <c:y val="-0.012059212642328"/>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r>
                      <a:rPr lang="en-US" sz="2000" dirty="0" smtClean="0"/>
                      <a:t>Adults w/ Disabilities 30</a:t>
                    </a:r>
                    <a:r>
                      <a:rPr lang="en-US" sz="2000" dirty="0"/>
                      <a:t>%</a:t>
                    </a: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448622047244095"/>
                      <c:h val="0.2646120397399"/>
                    </c:manualLayout>
                  </c15:layout>
                </c:ext>
              </c:extLst>
            </c:dLbl>
            <c:dLbl>
              <c:idx val="3"/>
              <c:layout>
                <c:manualLayout>
                  <c:x val="-0.0401235783027122"/>
                  <c:y val="0.0571018334152541"/>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D028B782-19A3-4687-92C0-F524508FDA0F}" type="CATEGORYNAME">
                      <a:rPr lang="en-US" sz="2000"/>
                      <a:pPr>
                        <a:defRPr>
                          <a:solidFill>
                            <a:schemeClr val="accent1"/>
                          </a:solidFill>
                        </a:defRPr>
                      </a:pPr>
                      <a:t>[CATEGORY NAME]</a:t>
                    </a:fld>
                    <a:r>
                      <a:rPr lang="en-US" sz="1800" baseline="0" dirty="0"/>
                      <a:t>
</a:t>
                    </a:r>
                    <a:fld id="{6D529F5C-9E99-468C-8800-B632AB2E1C6A}" type="PERCENTAGE">
                      <a:rPr lang="en-US" sz="2000" baseline="0"/>
                      <a:pPr>
                        <a:defRPr>
                          <a:solidFill>
                            <a:schemeClr val="accent1"/>
                          </a:solidFill>
                        </a:defRPr>
                      </a:pPr>
                      <a:t>[PERCENTAGE]</a:t>
                    </a:fld>
                    <a:endParaRPr lang="en-US" sz="1800" baseline="0" dirty="0"/>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1698275862069"/>
                      <c:h val="0.217978723404255"/>
                    </c:manualLayout>
                  </c15:layout>
                  <c15:dlblFieldTable/>
                  <c15:showDataLabelsRange val="0"/>
                </c:ext>
              </c:extLst>
            </c:dLbl>
            <c:spPr>
              <a:noFill/>
              <a:ln>
                <a:noFill/>
              </a:ln>
              <a:effectLst/>
            </c:sp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'Philly and State'!$B$25:$E$25</c:f>
              <c:strCache>
                <c:ptCount val="4"/>
                <c:pt idx="0">
                  <c:v>Children</c:v>
                </c:pt>
                <c:pt idx="1">
                  <c:v>Seniors</c:v>
                </c:pt>
                <c:pt idx="2">
                  <c:v>Disabled Adults</c:v>
                </c:pt>
                <c:pt idx="3">
                  <c:v>Adults</c:v>
                </c:pt>
              </c:strCache>
            </c:strRef>
          </c:cat>
          <c:val>
            <c:numRef>
              <c:f>'Philly and State'!$B$26:$E$26</c:f>
              <c:numCache>
                <c:formatCode>#,##0</c:formatCode>
                <c:ptCount val="4"/>
                <c:pt idx="0">
                  <c:v>721121.0</c:v>
                </c:pt>
                <c:pt idx="1">
                  <c:v>143216.0</c:v>
                </c:pt>
                <c:pt idx="2">
                  <c:v>547129.0</c:v>
                </c:pt>
                <c:pt idx="3">
                  <c:v>420901.0</c:v>
                </c:pt>
              </c:numCache>
            </c:numRef>
          </c:val>
        </c:ser>
        <c:dLbls>
          <c:dLblPos val="outEnd"/>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0.93487</cdr:x>
      <cdr:y>0</cdr:y>
    </cdr:from>
    <cdr:to>
      <cdr:x>0.99521</cdr:x>
      <cdr:y>0.04712</cdr:y>
    </cdr:to>
    <cdr:sp macro="" textlink="">
      <cdr:nvSpPr>
        <cdr:cNvPr id="2" name="TextBox 5"/>
        <cdr:cNvSpPr txBox="1"/>
      </cdr:nvSpPr>
      <cdr:spPr>
        <a:xfrm xmlns:a="http://schemas.openxmlformats.org/drawingml/2006/main">
          <a:off x="8149841" y="0"/>
          <a:ext cx="526023" cy="2752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smtClean="0"/>
            <a:t>94</a:t>
          </a:r>
          <a:r>
            <a:rPr lang="en-US" sz="1500" b="1" dirty="0" smtClean="0">
              <a:latin typeface="Calibri" pitchFamily="34" charset="0"/>
            </a:rPr>
            <a:t>%</a:t>
          </a:r>
          <a:endParaRPr lang="en-US" sz="1500" b="1" dirty="0">
            <a:latin typeface="Calibri" pitchFamily="34" charset="0"/>
          </a:endParaRPr>
        </a:p>
      </cdr:txBody>
    </cdr:sp>
  </cdr:relSizeAnchor>
  <cdr:relSizeAnchor xmlns:cdr="http://schemas.openxmlformats.org/drawingml/2006/chartDrawing">
    <cdr:from>
      <cdr:x>0.93487</cdr:x>
      <cdr:y>0.06522</cdr:y>
    </cdr:from>
    <cdr:to>
      <cdr:x>0.99521</cdr:x>
      <cdr:y>0.11234</cdr:y>
    </cdr:to>
    <cdr:sp macro="" textlink="">
      <cdr:nvSpPr>
        <cdr:cNvPr id="3" name="TextBox 5"/>
        <cdr:cNvSpPr txBox="1"/>
      </cdr:nvSpPr>
      <cdr:spPr>
        <a:xfrm xmlns:a="http://schemas.openxmlformats.org/drawingml/2006/main">
          <a:off x="8149841" y="381000"/>
          <a:ext cx="526023" cy="2752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smtClean="0">
              <a:latin typeface="Calibri" pitchFamily="34" charset="0"/>
            </a:rPr>
            <a:t>94%</a:t>
          </a:r>
          <a:endParaRPr lang="en-US" sz="1500" b="1" dirty="0">
            <a:latin typeface="Calibri" pitchFamily="34" charset="0"/>
          </a:endParaRPr>
        </a:p>
      </cdr:txBody>
    </cdr:sp>
  </cdr:relSizeAnchor>
  <cdr:relSizeAnchor xmlns:cdr="http://schemas.openxmlformats.org/drawingml/2006/chartDrawing">
    <cdr:from>
      <cdr:x>0.9257</cdr:x>
      <cdr:y>0.11739</cdr:y>
    </cdr:from>
    <cdr:to>
      <cdr:x>0.98606</cdr:x>
      <cdr:y>0.16451</cdr:y>
    </cdr:to>
    <cdr:sp macro="" textlink="">
      <cdr:nvSpPr>
        <cdr:cNvPr id="4" name="TextBox 5"/>
        <cdr:cNvSpPr txBox="1"/>
      </cdr:nvSpPr>
      <cdr:spPr>
        <a:xfrm xmlns:a="http://schemas.openxmlformats.org/drawingml/2006/main">
          <a:off x="8069908" y="685800"/>
          <a:ext cx="526197" cy="2752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smtClean="0">
              <a:latin typeface="Calibri" pitchFamily="34" charset="0"/>
            </a:rPr>
            <a:t>92%</a:t>
          </a:r>
          <a:endParaRPr lang="en-US" sz="1500" b="1" dirty="0">
            <a:latin typeface="Calibri" pitchFamily="34" charset="0"/>
          </a:endParaRPr>
        </a:p>
      </cdr:txBody>
    </cdr:sp>
  </cdr:relSizeAnchor>
  <cdr:relSizeAnchor xmlns:cdr="http://schemas.openxmlformats.org/drawingml/2006/chartDrawing">
    <cdr:from>
      <cdr:x>0.90323</cdr:x>
      <cdr:y>0.18261</cdr:y>
    </cdr:from>
    <cdr:to>
      <cdr:x>0.96358</cdr:x>
      <cdr:y>0.22973</cdr:y>
    </cdr:to>
    <cdr:sp macro="" textlink="">
      <cdr:nvSpPr>
        <cdr:cNvPr id="5" name="TextBox 4"/>
        <cdr:cNvSpPr txBox="1"/>
      </cdr:nvSpPr>
      <cdr:spPr>
        <a:xfrm xmlns:a="http://schemas.openxmlformats.org/drawingml/2006/main">
          <a:off x="7874042" y="1066800"/>
          <a:ext cx="526111" cy="2752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smtClean="0"/>
            <a:t>88</a:t>
          </a:r>
          <a:r>
            <a:rPr lang="en-US" sz="1500" b="1" dirty="0" smtClean="0">
              <a:latin typeface="Calibri" pitchFamily="34" charset="0"/>
            </a:rPr>
            <a:t>%</a:t>
          </a:r>
          <a:endParaRPr lang="en-US" sz="1500" b="1" dirty="0">
            <a:latin typeface="Calibri" pitchFamily="34" charset="0"/>
          </a:endParaRPr>
        </a:p>
      </cdr:txBody>
    </cdr:sp>
  </cdr:relSizeAnchor>
  <cdr:relSizeAnchor xmlns:cdr="http://schemas.openxmlformats.org/drawingml/2006/chartDrawing">
    <cdr:from>
      <cdr:x>0.90856</cdr:x>
      <cdr:y>0.23891</cdr:y>
    </cdr:from>
    <cdr:to>
      <cdr:x>0.96891</cdr:x>
      <cdr:y>0.28603</cdr:y>
    </cdr:to>
    <cdr:sp macro="" textlink="">
      <cdr:nvSpPr>
        <cdr:cNvPr id="10" name="TextBox 5"/>
        <cdr:cNvSpPr txBox="1"/>
      </cdr:nvSpPr>
      <cdr:spPr>
        <a:xfrm xmlns:a="http://schemas.openxmlformats.org/drawingml/2006/main">
          <a:off x="7920477" y="1243808"/>
          <a:ext cx="526111" cy="24531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smtClean="0"/>
            <a:t>87</a:t>
          </a:r>
          <a:r>
            <a:rPr lang="en-US" sz="1500" b="1" dirty="0" smtClean="0">
              <a:latin typeface="Calibri" pitchFamily="34" charset="0"/>
            </a:rPr>
            <a:t>%</a:t>
          </a:r>
          <a:endParaRPr lang="en-US" sz="1500" b="1" dirty="0">
            <a:latin typeface="Calibri" pitchFamily="34" charset="0"/>
          </a:endParaRPr>
        </a:p>
      </cdr:txBody>
    </cdr:sp>
  </cdr:relSizeAnchor>
  <cdr:relSizeAnchor xmlns:cdr="http://schemas.openxmlformats.org/drawingml/2006/chartDrawing">
    <cdr:from>
      <cdr:x>0.89511</cdr:x>
      <cdr:y>0.3</cdr:y>
    </cdr:from>
    <cdr:to>
      <cdr:x>0.95546</cdr:x>
      <cdr:y>0.34713</cdr:y>
    </cdr:to>
    <cdr:sp macro="" textlink="">
      <cdr:nvSpPr>
        <cdr:cNvPr id="11" name="TextBox 5"/>
        <cdr:cNvSpPr txBox="1"/>
      </cdr:nvSpPr>
      <cdr:spPr>
        <a:xfrm xmlns:a="http://schemas.openxmlformats.org/drawingml/2006/main">
          <a:off x="7803253" y="1752600"/>
          <a:ext cx="526111" cy="27533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500" b="1" dirty="0" smtClean="0">
              <a:latin typeface="Calibri" pitchFamily="34" charset="0"/>
            </a:rPr>
            <a:t>86%</a:t>
          </a:r>
          <a:endParaRPr lang="en-US" sz="1500" b="1" dirty="0">
            <a:latin typeface="Calibri" pitchFamily="34" charset="0"/>
          </a:endParaRPr>
        </a:p>
      </cdr:txBody>
    </cdr:sp>
  </cdr:relSizeAnchor>
  <cdr:relSizeAnchor xmlns:cdr="http://schemas.openxmlformats.org/drawingml/2006/chartDrawing">
    <cdr:from>
      <cdr:x>0.88637</cdr:x>
      <cdr:y>0.36522</cdr:y>
    </cdr:from>
    <cdr:to>
      <cdr:x>0.94671</cdr:x>
      <cdr:y>0.41235</cdr:y>
    </cdr:to>
    <cdr:sp macro="" textlink="">
      <cdr:nvSpPr>
        <cdr:cNvPr id="12" name="TextBox 5"/>
        <cdr:cNvSpPr txBox="1"/>
      </cdr:nvSpPr>
      <cdr:spPr>
        <a:xfrm xmlns:a="http://schemas.openxmlformats.org/drawingml/2006/main">
          <a:off x="7727053" y="2133600"/>
          <a:ext cx="526024" cy="275333"/>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smtClean="0"/>
            <a:t>84</a:t>
          </a:r>
          <a:r>
            <a:rPr lang="en-US" sz="1500" b="1" dirty="0" smtClean="0">
              <a:latin typeface="Calibri" pitchFamily="34" charset="0"/>
            </a:rPr>
            <a:t>%</a:t>
          </a:r>
          <a:endParaRPr lang="en-US" sz="1500" b="1" dirty="0">
            <a:latin typeface="Calibri" pitchFamily="34" charset="0"/>
          </a:endParaRPr>
        </a:p>
      </cdr:txBody>
    </cdr:sp>
  </cdr:relSizeAnchor>
  <cdr:relSizeAnchor xmlns:cdr="http://schemas.openxmlformats.org/drawingml/2006/chartDrawing">
    <cdr:from>
      <cdr:x>0.87705</cdr:x>
      <cdr:y>0.42534</cdr:y>
    </cdr:from>
    <cdr:to>
      <cdr:x>0.9374</cdr:x>
      <cdr:y>0.47246</cdr:y>
    </cdr:to>
    <cdr:sp macro="" textlink="">
      <cdr:nvSpPr>
        <cdr:cNvPr id="13" name="TextBox 5"/>
        <cdr:cNvSpPr txBox="1"/>
      </cdr:nvSpPr>
      <cdr:spPr>
        <a:xfrm xmlns:a="http://schemas.openxmlformats.org/drawingml/2006/main">
          <a:off x="8153400" y="2819760"/>
          <a:ext cx="561038" cy="31237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500" b="1" dirty="0" smtClean="0">
              <a:latin typeface="Calibri" pitchFamily="34" charset="0"/>
            </a:rPr>
            <a:t>83%</a:t>
          </a:r>
          <a:endParaRPr lang="en-US" sz="1500" b="1" dirty="0">
            <a:latin typeface="Calibri" pitchFamily="34" charset="0"/>
          </a:endParaRPr>
        </a:p>
      </cdr:txBody>
    </cdr:sp>
  </cdr:relSizeAnchor>
  <cdr:relSizeAnchor xmlns:cdr="http://schemas.openxmlformats.org/drawingml/2006/chartDrawing">
    <cdr:from>
      <cdr:x>0.87705</cdr:x>
      <cdr:y>0.47644</cdr:y>
    </cdr:from>
    <cdr:to>
      <cdr:x>0.93739</cdr:x>
      <cdr:y>0.52356</cdr:y>
    </cdr:to>
    <cdr:sp macro="" textlink="">
      <cdr:nvSpPr>
        <cdr:cNvPr id="14" name="TextBox 5"/>
        <cdr:cNvSpPr txBox="1"/>
      </cdr:nvSpPr>
      <cdr:spPr>
        <a:xfrm xmlns:a="http://schemas.openxmlformats.org/drawingml/2006/main">
          <a:off x="8153400" y="3158511"/>
          <a:ext cx="560945" cy="31237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smtClean="0"/>
            <a:t>83</a:t>
          </a:r>
          <a:r>
            <a:rPr lang="en-US" sz="1500" b="1" dirty="0" smtClean="0">
              <a:latin typeface="Calibri" pitchFamily="34" charset="0"/>
            </a:rPr>
            <a:t>%</a:t>
          </a:r>
          <a:endParaRPr lang="en-US" sz="1500" b="1" dirty="0">
            <a:latin typeface="Calibri" pitchFamily="34" charset="0"/>
          </a:endParaRPr>
        </a:p>
      </cdr:txBody>
    </cdr:sp>
  </cdr:relSizeAnchor>
  <cdr:relSizeAnchor xmlns:cdr="http://schemas.openxmlformats.org/drawingml/2006/chartDrawing">
    <cdr:from>
      <cdr:x>0.73777</cdr:x>
      <cdr:y>0.54627</cdr:y>
    </cdr:from>
    <cdr:to>
      <cdr:x>0.79812</cdr:x>
      <cdr:y>0.60835</cdr:y>
    </cdr:to>
    <cdr:sp macro="" textlink="">
      <cdr:nvSpPr>
        <cdr:cNvPr id="15" name="TextBox 5"/>
        <cdr:cNvSpPr txBox="1"/>
      </cdr:nvSpPr>
      <cdr:spPr>
        <a:xfrm xmlns:a="http://schemas.openxmlformats.org/drawingml/2006/main">
          <a:off x="6431653" y="2844008"/>
          <a:ext cx="526110" cy="3231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smtClean="0"/>
            <a:t>56</a:t>
          </a:r>
          <a:r>
            <a:rPr lang="en-US" sz="1500" b="1" dirty="0" smtClean="0">
              <a:latin typeface="Calibri" pitchFamily="34" charset="0"/>
            </a:rPr>
            <a:t>%</a:t>
          </a:r>
          <a:endParaRPr lang="en-US" sz="1500" b="1" dirty="0">
            <a:latin typeface="Calibri" pitchFamily="34" charset="0"/>
          </a:endParaRPr>
        </a:p>
      </cdr:txBody>
    </cdr:sp>
  </cdr:relSizeAnchor>
  <cdr:relSizeAnchor xmlns:cdr="http://schemas.openxmlformats.org/drawingml/2006/chartDrawing">
    <cdr:from>
      <cdr:x>0.71155</cdr:x>
      <cdr:y>0.6</cdr:y>
    </cdr:from>
    <cdr:to>
      <cdr:x>0.77189</cdr:x>
      <cdr:y>0.64713</cdr:y>
    </cdr:to>
    <cdr:sp macro="" textlink="">
      <cdr:nvSpPr>
        <cdr:cNvPr id="16" name="TextBox 5"/>
        <cdr:cNvSpPr txBox="1"/>
      </cdr:nvSpPr>
      <cdr:spPr>
        <a:xfrm xmlns:a="http://schemas.openxmlformats.org/drawingml/2006/main">
          <a:off x="6203053" y="3505200"/>
          <a:ext cx="526023" cy="27533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smtClean="0"/>
            <a:t>51</a:t>
          </a:r>
          <a:r>
            <a:rPr lang="en-US" sz="1500" b="1" dirty="0" smtClean="0">
              <a:latin typeface="Calibri" pitchFamily="34" charset="0"/>
            </a:rPr>
            <a:t>%</a:t>
          </a:r>
          <a:endParaRPr lang="en-US" sz="1500" b="1" dirty="0">
            <a:latin typeface="Calibri" pitchFamily="34" charset="0"/>
          </a:endParaRPr>
        </a:p>
      </cdr:txBody>
    </cdr:sp>
  </cdr:relSizeAnchor>
  <cdr:relSizeAnchor xmlns:cdr="http://schemas.openxmlformats.org/drawingml/2006/chartDrawing">
    <cdr:from>
      <cdr:x>0.70281</cdr:x>
      <cdr:y>0.66522</cdr:y>
    </cdr:from>
    <cdr:to>
      <cdr:x>0.76315</cdr:x>
      <cdr:y>0.71234</cdr:y>
    </cdr:to>
    <cdr:sp macro="" textlink="">
      <cdr:nvSpPr>
        <cdr:cNvPr id="17" name="TextBox 5"/>
        <cdr:cNvSpPr txBox="1"/>
      </cdr:nvSpPr>
      <cdr:spPr>
        <a:xfrm xmlns:a="http://schemas.openxmlformats.org/drawingml/2006/main">
          <a:off x="6126853" y="3886200"/>
          <a:ext cx="526023" cy="27527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smtClean="0"/>
            <a:t>50</a:t>
          </a:r>
          <a:r>
            <a:rPr lang="en-US" sz="1500" b="1" dirty="0" smtClean="0">
              <a:latin typeface="Calibri" pitchFamily="34" charset="0"/>
            </a:rPr>
            <a:t>%</a:t>
          </a:r>
          <a:endParaRPr lang="en-US" sz="1500" b="1" dirty="0">
            <a:latin typeface="Calibri" pitchFamily="34" charset="0"/>
          </a:endParaRPr>
        </a:p>
      </cdr:txBody>
    </cdr:sp>
  </cdr:relSizeAnchor>
  <cdr:relSizeAnchor xmlns:cdr="http://schemas.openxmlformats.org/drawingml/2006/chartDrawing">
    <cdr:from>
      <cdr:x>0.70281</cdr:x>
      <cdr:y>0.72191</cdr:y>
    </cdr:from>
    <cdr:to>
      <cdr:x>0.76315</cdr:x>
      <cdr:y>0.76904</cdr:y>
    </cdr:to>
    <cdr:sp macro="" textlink="">
      <cdr:nvSpPr>
        <cdr:cNvPr id="18" name="TextBox 5"/>
        <cdr:cNvSpPr txBox="1"/>
      </cdr:nvSpPr>
      <cdr:spPr>
        <a:xfrm xmlns:a="http://schemas.openxmlformats.org/drawingml/2006/main">
          <a:off x="6126853" y="3758408"/>
          <a:ext cx="526024" cy="24536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smtClean="0"/>
            <a:t>50</a:t>
          </a:r>
          <a:r>
            <a:rPr lang="en-US" sz="1500" b="1" dirty="0" smtClean="0">
              <a:latin typeface="Calibri" pitchFamily="34" charset="0"/>
            </a:rPr>
            <a:t>%</a:t>
          </a:r>
          <a:endParaRPr lang="en-US" sz="1500" b="1" dirty="0">
            <a:latin typeface="Calibri" pitchFamily="34" charset="0"/>
          </a:endParaRPr>
        </a:p>
      </cdr:txBody>
    </cdr:sp>
  </cdr:relSizeAnchor>
  <cdr:relSizeAnchor xmlns:cdr="http://schemas.openxmlformats.org/drawingml/2006/chartDrawing">
    <cdr:from>
      <cdr:x>0.70281</cdr:x>
      <cdr:y>0.78495</cdr:y>
    </cdr:from>
    <cdr:to>
      <cdr:x>0.76315</cdr:x>
      <cdr:y>0.83207</cdr:y>
    </cdr:to>
    <cdr:sp macro="" textlink="">
      <cdr:nvSpPr>
        <cdr:cNvPr id="19" name="TextBox 5"/>
        <cdr:cNvSpPr txBox="1"/>
      </cdr:nvSpPr>
      <cdr:spPr>
        <a:xfrm xmlns:a="http://schemas.openxmlformats.org/drawingml/2006/main">
          <a:off x="6126853" y="5562600"/>
          <a:ext cx="526024" cy="33392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smtClean="0"/>
            <a:t>49</a:t>
          </a:r>
          <a:r>
            <a:rPr lang="en-US" sz="1500" b="1" dirty="0" smtClean="0">
              <a:latin typeface="Calibri" pitchFamily="34" charset="0"/>
            </a:rPr>
            <a:t>%</a:t>
          </a:r>
          <a:endParaRPr lang="en-US" sz="1500" b="1" dirty="0">
            <a:latin typeface="Calibri" pitchFamily="34" charset="0"/>
          </a:endParaRPr>
        </a:p>
      </cdr:txBody>
    </cdr:sp>
  </cdr:relSizeAnchor>
  <cdr:relSizeAnchor xmlns:cdr="http://schemas.openxmlformats.org/drawingml/2006/chartDrawing">
    <cdr:from>
      <cdr:x>0.66785</cdr:x>
      <cdr:y>0.839</cdr:y>
    </cdr:from>
    <cdr:to>
      <cdr:x>0.7282</cdr:x>
      <cdr:y>0.88613</cdr:y>
    </cdr:to>
    <cdr:sp macro="" textlink="">
      <cdr:nvSpPr>
        <cdr:cNvPr id="20" name="TextBox 5"/>
        <cdr:cNvSpPr txBox="1"/>
      </cdr:nvSpPr>
      <cdr:spPr>
        <a:xfrm xmlns:a="http://schemas.openxmlformats.org/drawingml/2006/main">
          <a:off x="5822053" y="4368008"/>
          <a:ext cx="526110" cy="24536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b="1" dirty="0" smtClean="0"/>
            <a:t>42</a:t>
          </a:r>
          <a:r>
            <a:rPr lang="en-US" sz="1500" b="1" dirty="0" smtClean="0">
              <a:latin typeface="Calibri" pitchFamily="34" charset="0"/>
            </a:rPr>
            <a:t>%</a:t>
          </a:r>
          <a:endParaRPr lang="en-US" sz="1500" b="1" dirty="0">
            <a:latin typeface="Calibri" pitchFamily="34" charset="0"/>
          </a:endParaRPr>
        </a:p>
      </cdr:txBody>
    </cdr:sp>
  </cdr:relSizeAnchor>
  <cdr:relSizeAnchor xmlns:cdr="http://schemas.openxmlformats.org/drawingml/2006/chartDrawing">
    <cdr:from>
      <cdr:x>0.21332</cdr:x>
      <cdr:y>0.89755</cdr:y>
    </cdr:from>
    <cdr:to>
      <cdr:x>0.83392</cdr:x>
      <cdr:y>0.975</cdr:y>
    </cdr:to>
    <cdr:sp macro="" textlink="">
      <cdr:nvSpPr>
        <cdr:cNvPr id="6" name="TextBox 5"/>
        <cdr:cNvSpPr txBox="1"/>
      </cdr:nvSpPr>
      <cdr:spPr>
        <a:xfrm xmlns:a="http://schemas.openxmlformats.org/drawingml/2006/main">
          <a:off x="1859653" y="4672808"/>
          <a:ext cx="5410176" cy="40322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800" b="1" dirty="0" smtClean="0">
              <a:solidFill>
                <a:schemeClr val="accent1">
                  <a:lumMod val="60000"/>
                  <a:lumOff val="40000"/>
                </a:schemeClr>
              </a:solidFill>
            </a:rPr>
            <a:t>A lot of positive Influence</a:t>
          </a:r>
          <a:r>
            <a:rPr lang="en-US" sz="1800" b="1" dirty="0" smtClean="0">
              <a:solidFill>
                <a:srgbClr val="002060"/>
              </a:solidFill>
            </a:rPr>
            <a:t>	</a:t>
          </a:r>
          <a:r>
            <a:rPr lang="en-US" sz="1800" b="1" dirty="0" smtClean="0">
              <a:solidFill>
                <a:schemeClr val="accent1">
                  <a:lumMod val="75000"/>
                </a:schemeClr>
              </a:solidFill>
            </a:rPr>
            <a:t>Some positive influence</a:t>
          </a:r>
          <a:endParaRPr lang="en-US" sz="1800" b="1" dirty="0">
            <a:solidFill>
              <a:schemeClr val="accent1">
                <a:lumMod val="75000"/>
              </a:schemeClr>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9979"/>
          </a:xfrm>
          <a:prstGeom prst="rect">
            <a:avLst/>
          </a:prstGeom>
        </p:spPr>
        <p:txBody>
          <a:bodyPr vert="horz" lIns="91436" tIns="45718" rIns="91436" bIns="45718"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70340" y="1"/>
            <a:ext cx="3038475" cy="469979"/>
          </a:xfrm>
          <a:prstGeom prst="rect">
            <a:avLst/>
          </a:prstGeom>
        </p:spPr>
        <p:txBody>
          <a:bodyPr vert="horz" lIns="91436" tIns="45718" rIns="91436" bIns="45718" rtlCol="0"/>
          <a:lstStyle>
            <a:lvl1pPr algn="r" fontAlgn="auto">
              <a:spcBef>
                <a:spcPts val="0"/>
              </a:spcBef>
              <a:spcAft>
                <a:spcPts val="0"/>
              </a:spcAft>
              <a:defRPr sz="1200">
                <a:latin typeface="+mn-lt"/>
                <a:cs typeface="+mn-cs"/>
              </a:defRPr>
            </a:lvl1pPr>
          </a:lstStyle>
          <a:p>
            <a:pPr>
              <a:defRPr/>
            </a:pPr>
            <a:fld id="{B6EEBBED-C8D5-4276-890A-6BB051B9EF57}" type="datetimeFigureOut">
              <a:rPr lang="en-US"/>
              <a:pPr>
                <a:defRPr/>
              </a:pPr>
              <a:t>5/10/17</a:t>
            </a:fld>
            <a:endParaRPr lang="en-US" dirty="0"/>
          </a:p>
        </p:txBody>
      </p:sp>
      <p:sp>
        <p:nvSpPr>
          <p:cNvPr id="4" name="Footer Placeholder 3"/>
          <p:cNvSpPr>
            <a:spLocks noGrp="1"/>
          </p:cNvSpPr>
          <p:nvPr>
            <p:ph type="ftr" sz="quarter" idx="2"/>
          </p:nvPr>
        </p:nvSpPr>
        <p:spPr>
          <a:xfrm>
            <a:off x="2" y="8926434"/>
            <a:ext cx="3038475" cy="469979"/>
          </a:xfrm>
          <a:prstGeom prst="rect">
            <a:avLst/>
          </a:prstGeom>
        </p:spPr>
        <p:txBody>
          <a:bodyPr vert="horz" lIns="91436" tIns="45718" rIns="91436" bIns="45718"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70340" y="8926434"/>
            <a:ext cx="3038475" cy="469979"/>
          </a:xfrm>
          <a:prstGeom prst="rect">
            <a:avLst/>
          </a:prstGeom>
        </p:spPr>
        <p:txBody>
          <a:bodyPr vert="horz" lIns="91436" tIns="45718" rIns="91436" bIns="45718" rtlCol="0" anchor="b"/>
          <a:lstStyle>
            <a:lvl1pPr algn="r" fontAlgn="auto">
              <a:spcBef>
                <a:spcPts val="0"/>
              </a:spcBef>
              <a:spcAft>
                <a:spcPts val="0"/>
              </a:spcAft>
              <a:defRPr sz="1200">
                <a:latin typeface="+mn-lt"/>
                <a:cs typeface="+mn-cs"/>
              </a:defRPr>
            </a:lvl1pPr>
          </a:lstStyle>
          <a:p>
            <a:pPr>
              <a:defRPr/>
            </a:pPr>
            <a:fld id="{CD5A5600-A2A7-49AA-91E4-FDBF66C01B41}" type="slidenum">
              <a:rPr lang="en-US"/>
              <a:pPr>
                <a:defRPr/>
              </a:pPr>
              <a:t>‹#›</a:t>
            </a:fld>
            <a:endParaRPr lang="en-US" dirty="0"/>
          </a:p>
        </p:txBody>
      </p:sp>
    </p:spTree>
    <p:extLst>
      <p:ext uri="{BB962C8B-B14F-4D97-AF65-F5344CB8AC3E}">
        <p14:creationId xmlns:p14="http://schemas.microsoft.com/office/powerpoint/2010/main" val="36339533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8475" cy="469979"/>
          </a:xfrm>
          <a:prstGeom prst="rect">
            <a:avLst/>
          </a:prstGeom>
        </p:spPr>
        <p:txBody>
          <a:bodyPr vert="horz" lIns="93740" tIns="46869" rIns="93740" bIns="46869"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70340" y="1"/>
            <a:ext cx="3038475" cy="469979"/>
          </a:xfrm>
          <a:prstGeom prst="rect">
            <a:avLst/>
          </a:prstGeom>
        </p:spPr>
        <p:txBody>
          <a:bodyPr vert="horz" lIns="93740" tIns="46869" rIns="93740" bIns="46869" rtlCol="0"/>
          <a:lstStyle>
            <a:lvl1pPr algn="r" fontAlgn="auto">
              <a:spcBef>
                <a:spcPts val="0"/>
              </a:spcBef>
              <a:spcAft>
                <a:spcPts val="0"/>
              </a:spcAft>
              <a:defRPr sz="1200">
                <a:latin typeface="+mn-lt"/>
                <a:cs typeface="+mn-cs"/>
              </a:defRPr>
            </a:lvl1pPr>
          </a:lstStyle>
          <a:p>
            <a:pPr>
              <a:defRPr/>
            </a:pPr>
            <a:fld id="{C5455EA9-0BCA-40B6-80D4-669D88DDD8DB}" type="datetimeFigureOut">
              <a:rPr lang="en-US"/>
              <a:pPr>
                <a:defRPr/>
              </a:pPr>
              <a:t>5/10/17</a:t>
            </a:fld>
            <a:endParaRPr lang="en-US" dirty="0"/>
          </a:p>
        </p:txBody>
      </p:sp>
      <p:sp>
        <p:nvSpPr>
          <p:cNvPr id="4" name="Slide Image Placeholder 3"/>
          <p:cNvSpPr>
            <a:spLocks noGrp="1" noRot="1" noChangeAspect="1"/>
          </p:cNvSpPr>
          <p:nvPr>
            <p:ph type="sldImg" idx="2"/>
          </p:nvPr>
        </p:nvSpPr>
        <p:spPr>
          <a:xfrm>
            <a:off x="1155700" y="704850"/>
            <a:ext cx="4699000" cy="3524250"/>
          </a:xfrm>
          <a:prstGeom prst="rect">
            <a:avLst/>
          </a:prstGeom>
          <a:noFill/>
          <a:ln w="12700">
            <a:solidFill>
              <a:prstClr val="black"/>
            </a:solidFill>
          </a:ln>
        </p:spPr>
        <p:txBody>
          <a:bodyPr vert="horz" lIns="93740" tIns="46869" rIns="93740" bIns="46869" rtlCol="0" anchor="ctr"/>
          <a:lstStyle/>
          <a:p>
            <a:pPr lvl="0"/>
            <a:endParaRPr lang="en-US" noProof="0" dirty="0"/>
          </a:p>
        </p:txBody>
      </p:sp>
      <p:sp>
        <p:nvSpPr>
          <p:cNvPr id="5" name="Notes Placeholder 4"/>
          <p:cNvSpPr>
            <a:spLocks noGrp="1"/>
          </p:cNvSpPr>
          <p:nvPr>
            <p:ph type="body" sz="quarter" idx="3"/>
          </p:nvPr>
        </p:nvSpPr>
        <p:spPr>
          <a:xfrm>
            <a:off x="701675" y="4464805"/>
            <a:ext cx="5607050" cy="4228227"/>
          </a:xfrm>
          <a:prstGeom prst="rect">
            <a:avLst/>
          </a:prstGeom>
        </p:spPr>
        <p:txBody>
          <a:bodyPr vert="horz" lIns="93740" tIns="46869" rIns="93740" bIns="4686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2" y="8926434"/>
            <a:ext cx="3038475" cy="469979"/>
          </a:xfrm>
          <a:prstGeom prst="rect">
            <a:avLst/>
          </a:prstGeom>
        </p:spPr>
        <p:txBody>
          <a:bodyPr vert="horz" lIns="93740" tIns="46869" rIns="93740" bIns="46869"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70340" y="8926434"/>
            <a:ext cx="3038475" cy="469979"/>
          </a:xfrm>
          <a:prstGeom prst="rect">
            <a:avLst/>
          </a:prstGeom>
        </p:spPr>
        <p:txBody>
          <a:bodyPr vert="horz" lIns="93740" tIns="46869" rIns="93740" bIns="46869" rtlCol="0" anchor="b"/>
          <a:lstStyle>
            <a:lvl1pPr algn="r" fontAlgn="auto">
              <a:spcBef>
                <a:spcPts val="0"/>
              </a:spcBef>
              <a:spcAft>
                <a:spcPts val="0"/>
              </a:spcAft>
              <a:defRPr sz="1200">
                <a:latin typeface="+mn-lt"/>
                <a:cs typeface="+mn-cs"/>
              </a:defRPr>
            </a:lvl1pPr>
          </a:lstStyle>
          <a:p>
            <a:pPr>
              <a:defRPr/>
            </a:pPr>
            <a:fld id="{A4BFCE1E-8D40-48D7-9173-DB349AA0C88E}" type="slidenum">
              <a:rPr lang="en-US"/>
              <a:pPr>
                <a:defRPr/>
              </a:pPr>
              <a:t>‹#›</a:t>
            </a:fld>
            <a:endParaRPr lang="en-US" dirty="0"/>
          </a:p>
        </p:txBody>
      </p:sp>
    </p:spTree>
    <p:extLst>
      <p:ext uri="{BB962C8B-B14F-4D97-AF65-F5344CB8AC3E}">
        <p14:creationId xmlns:p14="http://schemas.microsoft.com/office/powerpoint/2010/main" val="22194366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970340" y="8926434"/>
            <a:ext cx="3038475" cy="469979"/>
          </a:xfrm>
          <a:prstGeom prst="rect">
            <a:avLst/>
          </a:prstGeom>
          <a:noFill/>
          <a:ln w="9525">
            <a:noFill/>
            <a:miter lim="800000"/>
            <a:headEnd/>
            <a:tailEnd/>
          </a:ln>
        </p:spPr>
        <p:txBody>
          <a:bodyPr lIns="92716" tIns="46359" rIns="92716" bIns="46359" anchor="b"/>
          <a:lstStyle/>
          <a:p>
            <a:pPr algn="r"/>
            <a:fld id="{CF3C38E2-B723-4568-BB85-7F3E93C87682}" type="slidenum">
              <a:rPr lang="en-US" altLang="en-US" sz="1200"/>
              <a:pPr algn="r"/>
              <a:t>2</a:t>
            </a:fld>
            <a:endParaRPr lang="en-US" altLang="en-US" sz="1200" dirty="0"/>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8" name="Rectangle 3"/>
          <p:cNvSpPr>
            <a:spLocks noGrp="1" noChangeArrowheads="1"/>
          </p:cNvSpPr>
          <p:nvPr>
            <p:ph type="body" idx="1"/>
          </p:nvPr>
        </p:nvSpPr>
        <p:spPr bwMode="auto">
          <a:noFill/>
        </p:spPr>
        <p:txBody>
          <a:bodyPr wrap="square" lIns="92716" tIns="46359" rIns="92716" bIns="46359" numCol="1" anchor="t" anchorCtr="0" compatLnSpc="1">
            <a:prstTxWarp prst="textNoShape">
              <a:avLst/>
            </a:prstTxWarp>
          </a:bodyPr>
          <a:lstStyle/>
          <a:p>
            <a:pPr marL="231764" indent="-231764" eaLnBrk="1" hangingPunct="1">
              <a:buFontTx/>
              <a:buAutoNum type="arabicPeriod"/>
            </a:pPr>
            <a:r>
              <a:rPr lang="en-US" altLang="en-US" sz="1600" dirty="0"/>
              <a:t>Introductions</a:t>
            </a:r>
          </a:p>
        </p:txBody>
      </p:sp>
    </p:spTree>
    <p:extLst>
      <p:ext uri="{BB962C8B-B14F-4D97-AF65-F5344CB8AC3E}">
        <p14:creationId xmlns:p14="http://schemas.microsoft.com/office/powerpoint/2010/main" val="17754838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While related, food insecurity and poverty are not the same. Many with income above the poverty line struggle with hunger as well.</a:t>
            </a:r>
          </a:p>
          <a:p>
            <a:pPr marL="171443" indent="-171443">
              <a:buFont typeface="Arial" panose="020B0604020202020204" pitchFamily="34" charset="0"/>
              <a:buChar char="•"/>
            </a:pPr>
            <a:r>
              <a:rPr lang="en-US" sz="1600" dirty="0"/>
              <a:t>Families with high medical expenses, or who live in areas with a high cost-of-living, can quickly have resources drained. They do not always have access to emergency food and/or other supports and programs. They are often above the SNAP eligibility limit. </a:t>
            </a:r>
          </a:p>
          <a:p>
            <a:pPr marL="171443" indent="-171443">
              <a:buFont typeface="Arial" panose="020B0604020202020204" pitchFamily="34" charset="0"/>
              <a:buChar char="•"/>
            </a:pPr>
            <a:r>
              <a:rPr lang="en-US" sz="1600" dirty="0"/>
              <a:t>Conversely, the Feeding America network found that 16% of its clients were found to be food secure, as some can access emergency food resources or participate in nutrition programs at times when their own resources are scarce.</a:t>
            </a:r>
          </a:p>
          <a:p>
            <a:endParaRPr lang="en-US" dirty="0"/>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11</a:t>
            </a:fld>
            <a:endParaRPr lang="en-US" dirty="0"/>
          </a:p>
        </p:txBody>
      </p:sp>
    </p:spTree>
    <p:extLst>
      <p:ext uri="{BB962C8B-B14F-4D97-AF65-F5344CB8AC3E}">
        <p14:creationId xmlns:p14="http://schemas.microsoft.com/office/powerpoint/2010/main" val="4229419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p:spPr>
        <p:txBody>
          <a:bodyPr/>
          <a:lstStyle/>
          <a:p>
            <a:r>
              <a:rPr lang="en-US" altLang="en-US" sz="1600" dirty="0"/>
              <a:t>In addition, hunger is a problem in all 67 PA counties and touches every </a:t>
            </a:r>
            <a:r>
              <a:rPr lang="en-US" altLang="en-US" sz="1600" dirty="0" smtClean="0"/>
              <a:t>community (note every single</a:t>
            </a:r>
            <a:r>
              <a:rPr lang="en-US" altLang="en-US" sz="1600" baseline="0" dirty="0" smtClean="0"/>
              <a:t> one of PA’s 500 school districts have some students eligible for FRP meals)</a:t>
            </a:r>
            <a:r>
              <a:rPr lang="en-US" altLang="en-US" sz="1600" dirty="0" smtClean="0"/>
              <a:t>. Individuals in affluent </a:t>
            </a:r>
            <a:r>
              <a:rPr lang="en-US" altLang="en-US" sz="1600" dirty="0"/>
              <a:t>communities are not immune to job loss and serious health issues. </a:t>
            </a:r>
          </a:p>
          <a:p>
            <a:r>
              <a:rPr lang="en-US" altLang="en-US" sz="1600" dirty="0" smtClean="0"/>
              <a:t>(Note: Philly </a:t>
            </a:r>
            <a:r>
              <a:rPr lang="en-US" altLang="en-US" sz="1600" dirty="0"/>
              <a:t>not included b/c skews the chart’s </a:t>
            </a:r>
            <a:r>
              <a:rPr lang="en-US" altLang="en-US" sz="1600" dirty="0" smtClean="0"/>
              <a:t>scale.)</a:t>
            </a:r>
            <a:endParaRPr lang="en-US" altLang="en-US" sz="1600" dirty="0"/>
          </a:p>
        </p:txBody>
      </p:sp>
      <p:sp>
        <p:nvSpPr>
          <p:cNvPr id="4" name="Slide Number Placeholder 3"/>
          <p:cNvSpPr>
            <a:spLocks noGrp="1"/>
          </p:cNvSpPr>
          <p:nvPr>
            <p:ph type="sldNum" sz="quarter" idx="5"/>
          </p:nvPr>
        </p:nvSpPr>
        <p:spPr/>
        <p:txBody>
          <a:bodyPr/>
          <a:lstStyle/>
          <a:p>
            <a:pPr>
              <a:defRPr/>
            </a:pPr>
            <a:fld id="{556CEEC6-F364-4732-A032-A02DEF6BD8CE}" type="slidenum">
              <a:rPr lang="en-US" smtClean="0"/>
              <a:pPr>
                <a:defRPr/>
              </a:pPr>
              <a:t>12</a:t>
            </a:fld>
            <a:endParaRPr lang="en-US" dirty="0"/>
          </a:p>
        </p:txBody>
      </p:sp>
    </p:spTree>
    <p:extLst>
      <p:ext uri="{BB962C8B-B14F-4D97-AF65-F5344CB8AC3E}">
        <p14:creationId xmlns:p14="http://schemas.microsoft.com/office/powerpoint/2010/main" val="416162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Panties and food donations are WONDERFUL, and a critical piece of responding to immediate need</a:t>
            </a:r>
            <a:r>
              <a:rPr lang="en-US" sz="1600" dirty="0" smtClean="0"/>
              <a:t>. The foodbank network across America</a:t>
            </a:r>
            <a:r>
              <a:rPr lang="en-US" sz="1600" baseline="0" dirty="0" smtClean="0"/>
              <a:t> has grown and is now much more a SUPPLEMENTAL food system than an emergency one.</a:t>
            </a:r>
            <a:endParaRPr lang="en-US" sz="1600" dirty="0"/>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14</a:t>
            </a:fld>
            <a:endParaRPr lang="en-US" dirty="0"/>
          </a:p>
        </p:txBody>
      </p:sp>
    </p:spTree>
    <p:extLst>
      <p:ext uri="{BB962C8B-B14F-4D97-AF65-F5344CB8AC3E}">
        <p14:creationId xmlns:p14="http://schemas.microsoft.com/office/powerpoint/2010/main" val="38729861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smtClean="0"/>
              <a:t>The</a:t>
            </a:r>
            <a:r>
              <a:rPr lang="en-US" sz="1600" baseline="0" dirty="0" smtClean="0"/>
              <a:t> 96% may be slightly dated given the grown of the Food Bank system, but it’s safe to say gov’t provides at least 90% of food assistance. D</a:t>
            </a:r>
            <a:r>
              <a:rPr lang="en-US" sz="1600" dirty="0" smtClean="0"/>
              <a:t>onated </a:t>
            </a:r>
            <a:r>
              <a:rPr lang="en-US" sz="1600" dirty="0"/>
              <a:t>foods make up </a:t>
            </a:r>
            <a:r>
              <a:rPr lang="en-US" sz="1600" dirty="0" smtClean="0"/>
              <a:t>a </a:t>
            </a:r>
            <a:r>
              <a:rPr lang="en-US" sz="1600" dirty="0"/>
              <a:t>small portion of what is needed. Speak to any church, pantry, non-profit and they will tell you they can not handle the demand for help.</a:t>
            </a:r>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15</a:t>
            </a:fld>
            <a:endParaRPr lang="en-US" dirty="0"/>
          </a:p>
        </p:txBody>
      </p:sp>
    </p:spTree>
    <p:extLst>
      <p:ext uri="{BB962C8B-B14F-4D97-AF65-F5344CB8AC3E}">
        <p14:creationId xmlns:p14="http://schemas.microsoft.com/office/powerpoint/2010/main" val="19226771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perform both policy advocacy and local program advocacy/support on these programs </a:t>
            </a:r>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16</a:t>
            </a:fld>
            <a:endParaRPr lang="en-US" dirty="0"/>
          </a:p>
        </p:txBody>
      </p:sp>
    </p:spTree>
    <p:extLst>
      <p:ext uri="{BB962C8B-B14F-4D97-AF65-F5344CB8AC3E}">
        <p14:creationId xmlns:p14="http://schemas.microsoft.com/office/powerpoint/2010/main" val="1410168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18</a:t>
            </a:fld>
            <a:endParaRPr lang="en-US" dirty="0"/>
          </a:p>
        </p:txBody>
      </p:sp>
    </p:spTree>
    <p:extLst>
      <p:ext uri="{BB962C8B-B14F-4D97-AF65-F5344CB8AC3E}">
        <p14:creationId xmlns:p14="http://schemas.microsoft.com/office/powerpoint/2010/main" val="38418390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 have a voice.  We elect our representatives</a:t>
            </a:r>
            <a:r>
              <a:rPr lang="en-US" baseline="0" dirty="0" smtClean="0"/>
              <a:t> and they are responsible to their constituency.  They will listen to you. They do care what you think. And we represent constituents, so they will listen to us to.  We want to be the hunger expert that they go to when they have a question or idea. </a:t>
            </a:r>
            <a:endParaRPr lang="en-US" dirty="0"/>
          </a:p>
        </p:txBody>
      </p:sp>
      <p:sp>
        <p:nvSpPr>
          <p:cNvPr id="4" name="Slide Number Placeholder 3"/>
          <p:cNvSpPr>
            <a:spLocks noGrp="1"/>
          </p:cNvSpPr>
          <p:nvPr>
            <p:ph type="sldNum" sz="quarter" idx="10"/>
          </p:nvPr>
        </p:nvSpPr>
        <p:spPr/>
        <p:txBody>
          <a:bodyPr/>
          <a:lstStyle/>
          <a:p>
            <a:fld id="{63477931-BC98-4FB3-B1FD-3A2549DFFF46}" type="slidenum">
              <a:rPr lang="en-US" smtClean="0"/>
              <a:t>19</a:t>
            </a:fld>
            <a:endParaRPr lang="en-US"/>
          </a:p>
        </p:txBody>
      </p:sp>
    </p:spTree>
    <p:extLst>
      <p:ext uri="{BB962C8B-B14F-4D97-AF65-F5344CB8AC3E}">
        <p14:creationId xmlns:p14="http://schemas.microsoft.com/office/powerpoint/2010/main" val="835028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600" dirty="0"/>
              <a:t>At state &amp; federal level, work to encourage responsible funding &amp; policies re hunger &amp; poverty.  Compile annual State of PA hunger report. Educate media and public with data re: hunger, SNAP, etc. </a:t>
            </a:r>
          </a:p>
          <a:p>
            <a:pPr eaLnBrk="1" hangingPunct="1">
              <a:spcBef>
                <a:spcPct val="0"/>
              </a:spcBef>
            </a:pPr>
            <a:r>
              <a:rPr lang="en-US" sz="1600" dirty="0"/>
              <a:t>CALL Senators Casey and Toomey and your U.S. Representative (in </a:t>
            </a:r>
            <a:r>
              <a:rPr lang="en-US" sz="1600" dirty="0" smtClean="0"/>
              <a:t>Philly,</a:t>
            </a:r>
            <a:r>
              <a:rPr lang="en-US" sz="1600" baseline="0" dirty="0" smtClean="0"/>
              <a:t> </a:t>
            </a:r>
            <a:r>
              <a:rPr lang="en-US" sz="1600" dirty="0" smtClean="0"/>
              <a:t>could </a:t>
            </a:r>
            <a:r>
              <a:rPr lang="en-US" sz="1600" dirty="0"/>
              <a:t>be Rep. </a:t>
            </a:r>
            <a:r>
              <a:rPr lang="en-US" sz="1600" dirty="0" smtClean="0"/>
              <a:t>Brady, Evans, or </a:t>
            </a:r>
            <a:r>
              <a:rPr lang="en-US" sz="1600" dirty="0"/>
              <a:t>Boyle).</a:t>
            </a:r>
          </a:p>
          <a:p>
            <a:pPr eaLnBrk="1" hangingPunct="1">
              <a:spcBef>
                <a:spcPct val="0"/>
              </a:spcBef>
            </a:pPr>
            <a:endParaRPr lang="en-US" dirty="0" smtClean="0"/>
          </a:p>
        </p:txBody>
      </p:sp>
      <p:sp>
        <p:nvSpPr>
          <p:cNvPr id="583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59621C-6886-44B5-A062-5023196460D8}" type="slidenum">
              <a:rPr lang="en-US"/>
              <a:pPr fontAlgn="base">
                <a:spcBef>
                  <a:spcPct val="0"/>
                </a:spcBef>
                <a:spcAft>
                  <a:spcPct val="0"/>
                </a:spcAft>
                <a:defRPr/>
              </a:pPr>
              <a:t>20</a:t>
            </a:fld>
            <a:endParaRPr lang="en-US" dirty="0"/>
          </a:p>
        </p:txBody>
      </p:sp>
    </p:spTree>
    <p:extLst>
      <p:ext uri="{BB962C8B-B14F-4D97-AF65-F5344CB8AC3E}">
        <p14:creationId xmlns:p14="http://schemas.microsoft.com/office/powerpoint/2010/main" val="5864852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21</a:t>
            </a:fld>
            <a:endParaRPr lang="en-US" dirty="0"/>
          </a:p>
        </p:txBody>
      </p:sp>
    </p:spTree>
    <p:extLst>
      <p:ext uri="{BB962C8B-B14F-4D97-AF65-F5344CB8AC3E}">
        <p14:creationId xmlns:p14="http://schemas.microsoft.com/office/powerpoint/2010/main" val="11978149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23</a:t>
            </a:fld>
            <a:endParaRPr lang="en-US" dirty="0"/>
          </a:p>
        </p:txBody>
      </p:sp>
    </p:spTree>
    <p:extLst>
      <p:ext uri="{BB962C8B-B14F-4D97-AF65-F5344CB8AC3E}">
        <p14:creationId xmlns:p14="http://schemas.microsoft.com/office/powerpoint/2010/main" val="2342596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Road map for discussion today</a:t>
            </a:r>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3</a:t>
            </a:fld>
            <a:endParaRPr lang="en-US" dirty="0"/>
          </a:p>
        </p:txBody>
      </p:sp>
    </p:spTree>
    <p:extLst>
      <p:ext uri="{BB962C8B-B14F-4D97-AF65-F5344CB8AC3E}">
        <p14:creationId xmlns:p14="http://schemas.microsoft.com/office/powerpoint/2010/main" val="3922224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24</a:t>
            </a:fld>
            <a:endParaRPr lang="en-US" dirty="0"/>
          </a:p>
        </p:txBody>
      </p:sp>
    </p:spTree>
    <p:extLst>
      <p:ext uri="{BB962C8B-B14F-4D97-AF65-F5344CB8AC3E}">
        <p14:creationId xmlns:p14="http://schemas.microsoft.com/office/powerpoint/2010/main" val="34650408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25</a:t>
            </a:fld>
            <a:endParaRPr lang="en-US" dirty="0"/>
          </a:p>
        </p:txBody>
      </p:sp>
    </p:spTree>
    <p:extLst>
      <p:ext uri="{BB962C8B-B14F-4D97-AF65-F5344CB8AC3E}">
        <p14:creationId xmlns:p14="http://schemas.microsoft.com/office/powerpoint/2010/main" val="24355288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26</a:t>
            </a:fld>
            <a:endParaRPr lang="en-US" dirty="0"/>
          </a:p>
        </p:txBody>
      </p:sp>
    </p:spTree>
    <p:extLst>
      <p:ext uri="{BB962C8B-B14F-4D97-AF65-F5344CB8AC3E}">
        <p14:creationId xmlns:p14="http://schemas.microsoft.com/office/powerpoint/2010/main" val="41711812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27</a:t>
            </a:fld>
            <a:endParaRPr lang="en-US"/>
          </a:p>
        </p:txBody>
      </p:sp>
    </p:spTree>
    <p:extLst>
      <p:ext uri="{BB962C8B-B14F-4D97-AF65-F5344CB8AC3E}">
        <p14:creationId xmlns:p14="http://schemas.microsoft.com/office/powerpoint/2010/main" val="1426474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28</a:t>
            </a:fld>
            <a:endParaRPr lang="en-US" dirty="0"/>
          </a:p>
        </p:txBody>
      </p:sp>
    </p:spTree>
    <p:extLst>
      <p:ext uri="{BB962C8B-B14F-4D97-AF65-F5344CB8AC3E}">
        <p14:creationId xmlns:p14="http://schemas.microsoft.com/office/powerpoint/2010/main" val="487094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29</a:t>
            </a:fld>
            <a:endParaRPr lang="en-US" dirty="0"/>
          </a:p>
        </p:txBody>
      </p:sp>
    </p:spTree>
    <p:extLst>
      <p:ext uri="{BB962C8B-B14F-4D97-AF65-F5344CB8AC3E}">
        <p14:creationId xmlns:p14="http://schemas.microsoft.com/office/powerpoint/2010/main" val="3645249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33</a:t>
            </a:fld>
            <a:endParaRPr lang="en-US" dirty="0"/>
          </a:p>
        </p:txBody>
      </p:sp>
    </p:spTree>
    <p:extLst>
      <p:ext uri="{BB962C8B-B14F-4D97-AF65-F5344CB8AC3E}">
        <p14:creationId xmlns:p14="http://schemas.microsoft.com/office/powerpoint/2010/main" val="2277197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r>
              <a:rPr lang="en-US" sz="1600" dirty="0"/>
              <a:t>4 steps to ending hunger in America-</a:t>
            </a:r>
          </a:p>
          <a:p>
            <a:r>
              <a:rPr lang="en-US" sz="1600" dirty="0"/>
              <a:t>1) A jobs </a:t>
            </a:r>
            <a:r>
              <a:rPr lang="en-US" sz="1600" dirty="0" smtClean="0"/>
              <a:t>agenda (higher</a:t>
            </a:r>
            <a:r>
              <a:rPr lang="en-US" sz="1600" baseline="0" dirty="0" smtClean="0"/>
              <a:t> quality jobs w/better pay and benefits)</a:t>
            </a:r>
            <a:endParaRPr lang="en-US" sz="1600" dirty="0"/>
          </a:p>
          <a:p>
            <a:r>
              <a:rPr lang="en-US" sz="1600" dirty="0"/>
              <a:t>2) A stronger safety </a:t>
            </a:r>
            <a:r>
              <a:rPr lang="en-US" sz="1600" dirty="0" smtClean="0"/>
              <a:t>net</a:t>
            </a:r>
            <a:r>
              <a:rPr lang="en-US" sz="1600" baseline="0" dirty="0" smtClean="0"/>
              <a:t> w/adequate funding!</a:t>
            </a:r>
            <a:endParaRPr lang="en-US" sz="1600" dirty="0"/>
          </a:p>
          <a:p>
            <a:r>
              <a:rPr lang="en-US" sz="1600" dirty="0"/>
              <a:t>3) Human capital development – invest in people to help them build skills!</a:t>
            </a:r>
          </a:p>
          <a:p>
            <a:r>
              <a:rPr lang="en-US" sz="1600" dirty="0"/>
              <a:t>4) Public-private partnerships to support innovative community-led initiatives against hunger</a:t>
            </a:r>
          </a:p>
          <a:p>
            <a:endParaRPr lang="en-US" altLang="en-US" dirty="0" smtClean="0"/>
          </a:p>
        </p:txBody>
      </p:sp>
      <p:sp>
        <p:nvSpPr>
          <p:cNvPr id="51204" name="Slide Number Placeholder 3"/>
          <p:cNvSpPr>
            <a:spLocks noGrp="1"/>
          </p:cNvSpPr>
          <p:nvPr>
            <p:ph type="sldNum" sz="quarter" idx="5"/>
          </p:nvPr>
        </p:nvSpPr>
        <p:spPr>
          <a:extLst/>
        </p:spPr>
        <p:txBody>
          <a:bodyPr/>
          <a:lstStyle>
            <a:lvl1pPr eaLnBrk="0" hangingPunct="0">
              <a:defRPr>
                <a:solidFill>
                  <a:schemeClr val="tx1"/>
                </a:solidFill>
                <a:latin typeface="Arial" charset="0"/>
              </a:defRPr>
            </a:lvl1pPr>
            <a:lvl2pPr marL="742918" indent="-285738" eaLnBrk="0" hangingPunct="0">
              <a:defRPr>
                <a:solidFill>
                  <a:schemeClr val="tx1"/>
                </a:solidFill>
                <a:latin typeface="Arial" charset="0"/>
              </a:defRPr>
            </a:lvl2pPr>
            <a:lvl3pPr marL="1142951" indent="-228590" eaLnBrk="0" hangingPunct="0">
              <a:defRPr>
                <a:solidFill>
                  <a:schemeClr val="tx1"/>
                </a:solidFill>
                <a:latin typeface="Arial" charset="0"/>
              </a:defRPr>
            </a:lvl3pPr>
            <a:lvl4pPr marL="1600131" indent="-228590" eaLnBrk="0" hangingPunct="0">
              <a:defRPr>
                <a:solidFill>
                  <a:schemeClr val="tx1"/>
                </a:solidFill>
                <a:latin typeface="Arial" charset="0"/>
              </a:defRPr>
            </a:lvl4pPr>
            <a:lvl5pPr marL="2057311" indent="-228590" eaLnBrk="0" hangingPunct="0">
              <a:defRPr>
                <a:solidFill>
                  <a:schemeClr val="tx1"/>
                </a:solidFill>
                <a:latin typeface="Arial" charset="0"/>
              </a:defRPr>
            </a:lvl5pPr>
            <a:lvl6pPr marL="2514491" indent="-228590" eaLnBrk="0" fontAlgn="base" hangingPunct="0">
              <a:spcBef>
                <a:spcPct val="0"/>
              </a:spcBef>
              <a:spcAft>
                <a:spcPct val="0"/>
              </a:spcAft>
              <a:defRPr>
                <a:solidFill>
                  <a:schemeClr val="tx1"/>
                </a:solidFill>
                <a:latin typeface="Arial" charset="0"/>
              </a:defRPr>
            </a:lvl6pPr>
            <a:lvl7pPr marL="2971671" indent="-228590" eaLnBrk="0" fontAlgn="base" hangingPunct="0">
              <a:spcBef>
                <a:spcPct val="0"/>
              </a:spcBef>
              <a:spcAft>
                <a:spcPct val="0"/>
              </a:spcAft>
              <a:defRPr>
                <a:solidFill>
                  <a:schemeClr val="tx1"/>
                </a:solidFill>
                <a:latin typeface="Arial" charset="0"/>
              </a:defRPr>
            </a:lvl7pPr>
            <a:lvl8pPr marL="3428852" indent="-228590" eaLnBrk="0" fontAlgn="base" hangingPunct="0">
              <a:spcBef>
                <a:spcPct val="0"/>
              </a:spcBef>
              <a:spcAft>
                <a:spcPct val="0"/>
              </a:spcAft>
              <a:defRPr>
                <a:solidFill>
                  <a:schemeClr val="tx1"/>
                </a:solidFill>
                <a:latin typeface="Arial" charset="0"/>
              </a:defRPr>
            </a:lvl8pPr>
            <a:lvl9pPr marL="3886032" indent="-228590" eaLnBrk="0" fontAlgn="base" hangingPunct="0">
              <a:spcBef>
                <a:spcPct val="0"/>
              </a:spcBef>
              <a:spcAft>
                <a:spcPct val="0"/>
              </a:spcAft>
              <a:defRPr>
                <a:solidFill>
                  <a:schemeClr val="tx1"/>
                </a:solidFill>
                <a:latin typeface="Arial" charset="0"/>
              </a:defRPr>
            </a:lvl9pPr>
          </a:lstStyle>
          <a:p>
            <a:pPr eaLnBrk="1" hangingPunct="1">
              <a:defRPr/>
            </a:pPr>
            <a:fld id="{EC24A4B9-9CA3-427C-BEC1-FC3BB6654B05}" type="slidenum">
              <a:rPr lang="en-US" altLang="en-US" smtClean="0"/>
              <a:pPr eaLnBrk="1" hangingPunct="1">
                <a:defRPr/>
              </a:pPr>
              <a:t>36</a:t>
            </a:fld>
            <a:endParaRPr lang="en-US" altLang="en-US" dirty="0" smtClean="0"/>
          </a:p>
        </p:txBody>
      </p:sp>
    </p:spTree>
    <p:extLst>
      <p:ext uri="{BB962C8B-B14F-4D97-AF65-F5344CB8AC3E}">
        <p14:creationId xmlns:p14="http://schemas.microsoft.com/office/powerpoint/2010/main" val="1924242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Food Donations:</a:t>
            </a:r>
          </a:p>
          <a:p>
            <a:pPr marL="291167" indent="-291167">
              <a:buFont typeface="Arial" panose="020B0604020202020204" pitchFamily="34" charset="0"/>
              <a:buChar char="•"/>
            </a:pPr>
            <a:r>
              <a:rPr lang="en-US" sz="1400" dirty="0"/>
              <a:t>Farms</a:t>
            </a:r>
          </a:p>
          <a:p>
            <a:pPr marL="291167" indent="-291167">
              <a:buFont typeface="Arial" panose="020B0604020202020204" pitchFamily="34" charset="0"/>
              <a:buChar char="•"/>
            </a:pPr>
            <a:r>
              <a:rPr lang="en-US" sz="1400" dirty="0"/>
              <a:t>Manufacturers &amp; Importers</a:t>
            </a:r>
          </a:p>
          <a:p>
            <a:pPr marL="291167" indent="-291167">
              <a:buFont typeface="Arial" panose="020B0604020202020204" pitchFamily="34" charset="0"/>
              <a:buChar char="•"/>
            </a:pPr>
            <a:r>
              <a:rPr lang="en-US" sz="1400" dirty="0"/>
              <a:t>Retailers &amp; Wholesalers</a:t>
            </a:r>
          </a:p>
          <a:p>
            <a:pPr marL="291167" indent="-291167">
              <a:buFont typeface="Arial" panose="020B0604020202020204" pitchFamily="34" charset="0"/>
              <a:buChar char="•"/>
            </a:pPr>
            <a:r>
              <a:rPr lang="en-US" sz="1400" dirty="0"/>
              <a:t>Community Food Drives</a:t>
            </a:r>
          </a:p>
          <a:p>
            <a:pPr marL="291167" indent="-291167">
              <a:buFont typeface="Arial" panose="020B0604020202020204" pitchFamily="34" charset="0"/>
              <a:buChar char="•"/>
            </a:pPr>
            <a:endParaRPr lang="en-US" sz="1400" dirty="0"/>
          </a:p>
          <a:p>
            <a:pPr lvl="0"/>
            <a:r>
              <a:rPr lang="en-US" dirty="0"/>
              <a:t>Last year we distributed ~27M pounds of food</a:t>
            </a:r>
          </a:p>
          <a:p>
            <a:pPr marL="174700" indent="-174700">
              <a:buFont typeface="Arial" panose="020B0604020202020204" pitchFamily="34" charset="0"/>
              <a:buChar char="•"/>
            </a:pPr>
            <a:r>
              <a:rPr lang="en-US" dirty="0"/>
              <a:t>50% - refrigerated (like produce &amp; dairy)</a:t>
            </a:r>
          </a:p>
          <a:p>
            <a:pPr marL="174700" indent="-174700">
              <a:buFont typeface="Arial" panose="020B0604020202020204" pitchFamily="34" charset="0"/>
              <a:buChar char="•"/>
            </a:pPr>
            <a:r>
              <a:rPr lang="en-US" dirty="0"/>
              <a:t>33% - dry</a:t>
            </a:r>
          </a:p>
          <a:p>
            <a:pPr marL="174700" indent="-174700">
              <a:buFont typeface="Arial" panose="020B0604020202020204" pitchFamily="34" charset="0"/>
              <a:buChar char="•"/>
            </a:pPr>
            <a:r>
              <a:rPr lang="en-US" dirty="0"/>
              <a:t>17% - frozen (meat)</a:t>
            </a:r>
          </a:p>
          <a:p>
            <a:r>
              <a:rPr lang="en-US" dirty="0"/>
              <a:t> </a:t>
            </a:r>
          </a:p>
          <a:p>
            <a:r>
              <a:rPr lang="en-US" u="sng" dirty="0"/>
              <a:t>Approximately</a:t>
            </a:r>
            <a:endParaRPr lang="en-US" dirty="0"/>
          </a:p>
          <a:p>
            <a:pPr marL="174700" indent="-174700">
              <a:buFont typeface="Arial" panose="020B0604020202020204" pitchFamily="34" charset="0"/>
              <a:buChar char="•"/>
            </a:pPr>
            <a:r>
              <a:rPr lang="en-US" dirty="0"/>
              <a:t>40% GAH from retailers</a:t>
            </a:r>
          </a:p>
          <a:p>
            <a:pPr marL="174700" indent="-174700">
              <a:buFont typeface="Arial" panose="020B0604020202020204" pitchFamily="34" charset="0"/>
              <a:buChar char="•"/>
            </a:pPr>
            <a:r>
              <a:rPr lang="en-US" dirty="0"/>
              <a:t>15% Produce from the Port</a:t>
            </a:r>
          </a:p>
          <a:p>
            <a:pPr marL="174700" indent="-174700">
              <a:buFont typeface="Arial" panose="020B0604020202020204" pitchFamily="34" charset="0"/>
              <a:buChar char="•"/>
            </a:pPr>
            <a:r>
              <a:rPr lang="en-US" dirty="0"/>
              <a:t>15% Service Area Food Industry</a:t>
            </a:r>
          </a:p>
          <a:p>
            <a:pPr marL="174700" indent="-174700">
              <a:buFont typeface="Arial" panose="020B0604020202020204" pitchFamily="34" charset="0"/>
              <a:buChar char="•"/>
            </a:pPr>
            <a:r>
              <a:rPr lang="en-US" dirty="0"/>
              <a:t>10% Government</a:t>
            </a:r>
          </a:p>
          <a:p>
            <a:pPr marL="174700" indent="-174700">
              <a:buFont typeface="Arial" panose="020B0604020202020204" pitchFamily="34" charset="0"/>
              <a:buChar char="•"/>
            </a:pPr>
            <a:r>
              <a:rPr lang="en-US" dirty="0"/>
              <a:t>5% Food Drives</a:t>
            </a:r>
          </a:p>
          <a:p>
            <a:pPr marL="174700" indent="-174700">
              <a:buFont typeface="Arial" panose="020B0604020202020204" pitchFamily="34" charset="0"/>
              <a:buChar char="•"/>
            </a:pPr>
            <a:r>
              <a:rPr lang="en-US" dirty="0"/>
              <a:t>5% Purchased</a:t>
            </a:r>
          </a:p>
          <a:p>
            <a:endParaRPr lang="en-US" sz="1400" dirty="0"/>
          </a:p>
          <a:p>
            <a:r>
              <a:rPr lang="en-US" sz="1400" b="1" dirty="0"/>
              <a:t>Philabundance</a:t>
            </a:r>
          </a:p>
          <a:p>
            <a:pPr marL="291167" indent="-291167">
              <a:buFont typeface="Arial" panose="020B0604020202020204" pitchFamily="34" charset="0"/>
              <a:buChar char="•"/>
            </a:pPr>
            <a:r>
              <a:rPr lang="en-US" sz="1400" dirty="0"/>
              <a:t>Hunger Relief Center – accepts volunteers. Approximately 22,000 people/year lend their support. </a:t>
            </a:r>
          </a:p>
          <a:p>
            <a:endParaRPr lang="en-US" sz="1400" dirty="0"/>
          </a:p>
          <a:p>
            <a:r>
              <a:rPr lang="en-US" sz="1400" b="1" dirty="0"/>
              <a:t>The Community:</a:t>
            </a:r>
          </a:p>
          <a:p>
            <a:pPr marL="291167" indent="-291167">
              <a:buFont typeface="Arial" panose="020B0604020202020204" pitchFamily="34" charset="0"/>
              <a:buChar char="•"/>
            </a:pPr>
            <a:r>
              <a:rPr lang="en-US" sz="1400" dirty="0"/>
              <a:t>Network of agencies – many are faith based and volunteer run</a:t>
            </a:r>
          </a:p>
          <a:p>
            <a:pPr marL="291167" indent="-291167">
              <a:buFont typeface="Arial" panose="020B0604020202020204" pitchFamily="34" charset="0"/>
              <a:buChar char="•"/>
            </a:pPr>
            <a:r>
              <a:rPr lang="en-US" sz="1400" dirty="0"/>
              <a:t>Philabundance Community Kitchen</a:t>
            </a:r>
          </a:p>
          <a:p>
            <a:pPr marL="291167" indent="-291167">
              <a:buFont typeface="Arial" panose="020B0604020202020204" pitchFamily="34" charset="0"/>
              <a:buChar char="•"/>
            </a:pPr>
            <a:r>
              <a:rPr lang="en-US" sz="1400" dirty="0"/>
              <a:t>Philabundance Direct Distribution Programs (KB, FFA, CSFP)</a:t>
            </a:r>
          </a:p>
          <a:p>
            <a:endParaRPr lang="en-US" sz="1400" dirty="0"/>
          </a:p>
          <a:p>
            <a:r>
              <a:rPr lang="en-US" sz="1400" b="1" dirty="0"/>
              <a:t>Getting food in the hands of people in need.</a:t>
            </a:r>
          </a:p>
        </p:txBody>
      </p:sp>
      <p:sp>
        <p:nvSpPr>
          <p:cNvPr id="4" name="Slide Number Placeholder 3"/>
          <p:cNvSpPr>
            <a:spLocks noGrp="1"/>
          </p:cNvSpPr>
          <p:nvPr>
            <p:ph type="sldNum" sz="quarter" idx="10"/>
          </p:nvPr>
        </p:nvSpPr>
        <p:spPr/>
        <p:txBody>
          <a:bodyPr/>
          <a:lstStyle/>
          <a:p>
            <a:fld id="{63477931-BC98-4FB3-B1FD-3A2549DFFF46}" type="slidenum">
              <a:rPr lang="en-US" smtClean="0"/>
              <a:t>4</a:t>
            </a:fld>
            <a:endParaRPr lang="en-US" dirty="0"/>
          </a:p>
        </p:txBody>
      </p:sp>
    </p:spTree>
    <p:extLst>
      <p:ext uri="{BB962C8B-B14F-4D97-AF65-F5344CB8AC3E}">
        <p14:creationId xmlns:p14="http://schemas.microsoft.com/office/powerpoint/2010/main" val="21049927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txBox="1">
            <a:spLocks noGrp="1" noChangeArrowheads="1"/>
          </p:cNvSpPr>
          <p:nvPr/>
        </p:nvSpPr>
        <p:spPr bwMode="auto">
          <a:xfrm>
            <a:off x="3970340" y="8926434"/>
            <a:ext cx="3038475" cy="469979"/>
          </a:xfrm>
          <a:prstGeom prst="rect">
            <a:avLst/>
          </a:prstGeom>
          <a:noFill/>
          <a:ln w="9525">
            <a:noFill/>
            <a:miter lim="800000"/>
            <a:headEnd/>
            <a:tailEnd/>
          </a:ln>
        </p:spPr>
        <p:txBody>
          <a:bodyPr lIns="92705" tIns="46352" rIns="92705" bIns="46352" anchor="b"/>
          <a:lstStyle/>
          <a:p>
            <a:pPr algn="r"/>
            <a:fld id="{46BCEBBA-E620-4610-BC21-58A6B84F7DC5}" type="slidenum">
              <a:rPr lang="en-US" sz="1200">
                <a:latin typeface="Calibri" pitchFamily="34" charset="0"/>
              </a:rPr>
              <a:pPr algn="r"/>
              <a:t>5</a:t>
            </a:fld>
            <a:endParaRPr lang="en-US" sz="1200" dirty="0">
              <a:latin typeface="Calibri" pitchFamily="34" charset="0"/>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7652" name="Rectangle 3"/>
          <p:cNvSpPr>
            <a:spLocks noGrp="1" noChangeArrowheads="1"/>
          </p:cNvSpPr>
          <p:nvPr>
            <p:ph type="body" idx="1"/>
          </p:nvPr>
        </p:nvSpPr>
        <p:spPr>
          <a:ln/>
        </p:spPr>
        <p:txBody>
          <a:bodyPr lIns="92705" tIns="46352" rIns="92705" bIns="46352"/>
          <a:lstStyle/>
          <a:p>
            <a:pPr fontAlgn="auto">
              <a:spcBef>
                <a:spcPts val="0"/>
              </a:spcBef>
              <a:spcAft>
                <a:spcPts val="0"/>
              </a:spcAft>
              <a:defRPr/>
            </a:pPr>
            <a:r>
              <a:rPr lang="en-US" sz="1400" dirty="0"/>
              <a:t>It’s important to fight hunger BEYOND THE SOUP KITCHEN. We do need to address immediate needs, but also know SNAP can help a family afford multiple meals throughout the month for 12 months of the year. In addition better policies can help more families access nutritious food. Large scale changes are needed to actually END hunger in America.</a:t>
            </a:r>
          </a:p>
          <a:p>
            <a:pPr fontAlgn="auto">
              <a:spcBef>
                <a:spcPts val="0"/>
              </a:spcBef>
              <a:spcAft>
                <a:spcPts val="0"/>
              </a:spcAft>
              <a:defRPr/>
            </a:pPr>
            <a:r>
              <a:rPr lang="en-US" sz="1400" u="sng" dirty="0"/>
              <a:t>Our 3 pronged approach:</a:t>
            </a:r>
          </a:p>
          <a:p>
            <a:pPr marL="234350" indent="-234350" fontAlgn="auto">
              <a:spcBef>
                <a:spcPts val="0"/>
              </a:spcBef>
              <a:spcAft>
                <a:spcPts val="0"/>
              </a:spcAft>
              <a:buFontTx/>
              <a:buAutoNum type="arabicParenR"/>
              <a:defRPr/>
            </a:pPr>
            <a:r>
              <a:rPr lang="en-US" sz="1400" dirty="0"/>
              <a:t>For people facing immediate need for food </a:t>
            </a:r>
            <a:r>
              <a:rPr lang="en-US" sz="1400" dirty="0">
                <a:sym typeface="Wingdings" panose="05000000000000000000" pitchFamily="2" charset="2"/>
              </a:rPr>
              <a:t> food pantries and soup kitchens. We refer callers to these resources, as well as provide support to the people running them so that they can stay open and serving the public.  </a:t>
            </a:r>
          </a:p>
          <a:p>
            <a:pPr marL="234350" indent="-234350" fontAlgn="auto">
              <a:spcBef>
                <a:spcPts val="0"/>
              </a:spcBef>
              <a:spcAft>
                <a:spcPts val="0"/>
              </a:spcAft>
              <a:buFontTx/>
              <a:buAutoNum type="arabicParenR"/>
              <a:defRPr/>
            </a:pPr>
            <a:r>
              <a:rPr lang="en-US" sz="1400" dirty="0">
                <a:sym typeface="Wingdings" panose="05000000000000000000" pitchFamily="2" charset="2"/>
              </a:rPr>
              <a:t>S</a:t>
            </a:r>
            <a:r>
              <a:rPr lang="en-US" sz="1400" dirty="0"/>
              <a:t>NAP </a:t>
            </a:r>
            <a:r>
              <a:rPr lang="en-US" sz="1400" dirty="0">
                <a:sym typeface="Wingdings" panose="05000000000000000000" pitchFamily="2" charset="2"/>
              </a:rPr>
              <a:t> more stable, monthly support for those eligible. We screen for eligibility and help callers apply over the phone with us, and provide case management. We are a knowledgeable, accessible middleman between individuals and the county assistance office. SNAP helps people to access healthy, affordable food, but SNAP benefits often do not last the entire month. Therefore, we also need to take a broader approach to fighting hunger . . . </a:t>
            </a:r>
          </a:p>
          <a:p>
            <a:pPr marL="234350" indent="-234350" fontAlgn="auto">
              <a:spcBef>
                <a:spcPts val="0"/>
              </a:spcBef>
              <a:spcAft>
                <a:spcPts val="0"/>
              </a:spcAft>
              <a:buFontTx/>
              <a:buAutoNum type="arabicParenR"/>
              <a:defRPr/>
            </a:pPr>
            <a:r>
              <a:rPr lang="en-US" sz="1400" dirty="0"/>
              <a:t>Advocacy encourages long-term solutions to food insecurity; through our policy work at the local, state, and federal </a:t>
            </a:r>
            <a:r>
              <a:rPr lang="en-US" sz="1400" dirty="0" smtClean="0"/>
              <a:t>level. </a:t>
            </a:r>
            <a:endParaRPr lang="en-US" sz="1400" dirty="0"/>
          </a:p>
        </p:txBody>
      </p:sp>
    </p:spTree>
    <p:extLst>
      <p:ext uri="{BB962C8B-B14F-4D97-AF65-F5344CB8AC3E}">
        <p14:creationId xmlns:p14="http://schemas.microsoft.com/office/powerpoint/2010/main" val="29858405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p:spPr>
        <p:txBody>
          <a:bodyPr/>
          <a:lstStyle/>
          <a:p>
            <a:r>
              <a:rPr lang="en-US" altLang="en-US" sz="1600" dirty="0"/>
              <a:t>Depending on the issue(s), the approach may be less public. Many other targets for advocacy; you can work to influence programs, procedures, practices on any level. EXAMPLES  </a:t>
            </a:r>
          </a:p>
          <a:p>
            <a:pPr>
              <a:spcAft>
                <a:spcPts val="600"/>
              </a:spcAft>
              <a:buClr>
                <a:srgbClr val="FFFFCC"/>
              </a:buClr>
              <a:buFontTx/>
              <a:buChar char="•"/>
            </a:pPr>
            <a:r>
              <a:rPr lang="en-US" altLang="en-US" sz="1600" dirty="0">
                <a:solidFill>
                  <a:srgbClr val="FFFFCC"/>
                </a:solidFill>
              </a:rPr>
              <a:t>Federal </a:t>
            </a:r>
            <a:r>
              <a:rPr lang="en-US" altLang="en-US" sz="1600" dirty="0" smtClean="0">
                <a:solidFill>
                  <a:srgbClr val="FFFFCC"/>
                </a:solidFill>
              </a:rPr>
              <a:t>– Farm Bill; Budget/funding;</a:t>
            </a:r>
            <a:r>
              <a:rPr lang="en-US" altLang="en-US" sz="1600" baseline="0" dirty="0" smtClean="0">
                <a:solidFill>
                  <a:srgbClr val="FFFFCC"/>
                </a:solidFill>
              </a:rPr>
              <a:t> </a:t>
            </a:r>
            <a:r>
              <a:rPr lang="en-US" altLang="en-US" sz="1600" dirty="0" smtClean="0">
                <a:solidFill>
                  <a:srgbClr val="FFFFCC"/>
                </a:solidFill>
              </a:rPr>
              <a:t>Child </a:t>
            </a:r>
            <a:r>
              <a:rPr lang="en-US" altLang="en-US" sz="1600" dirty="0">
                <a:solidFill>
                  <a:srgbClr val="FFFFCC"/>
                </a:solidFill>
              </a:rPr>
              <a:t>Nutrition Reauthorization</a:t>
            </a:r>
          </a:p>
          <a:p>
            <a:pPr marL="0" marR="0" lvl="0" indent="0" algn="l" defTabSz="914400" rtl="0" eaLnBrk="0" fontAlgn="base" latinLnBrk="0" hangingPunct="0">
              <a:lnSpc>
                <a:spcPct val="100000"/>
              </a:lnSpc>
              <a:spcBef>
                <a:spcPct val="30000"/>
              </a:spcBef>
              <a:spcAft>
                <a:spcPts val="600"/>
              </a:spcAft>
              <a:buClr>
                <a:srgbClr val="FFFFCC"/>
              </a:buClr>
              <a:buSzTx/>
              <a:buFontTx/>
              <a:buChar char="•"/>
              <a:tabLst/>
              <a:defRPr/>
            </a:pPr>
            <a:r>
              <a:rPr lang="en-US" altLang="en-US" sz="1600" dirty="0">
                <a:solidFill>
                  <a:srgbClr val="FFFFCC"/>
                </a:solidFill>
              </a:rPr>
              <a:t> State – Briefing paper to new Governor</a:t>
            </a:r>
            <a:r>
              <a:rPr lang="en-US" altLang="en-US" sz="1600" dirty="0" smtClean="0">
                <a:solidFill>
                  <a:srgbClr val="FFFFCC"/>
                </a:solidFill>
              </a:rPr>
              <a:t>; Advocating for $$ for SFPP and PASS; Meetings w/DHS, PDE, Ag, etc.</a:t>
            </a:r>
            <a:r>
              <a:rPr lang="en-US" altLang="en-US" sz="1600" baseline="0" dirty="0" smtClean="0">
                <a:solidFill>
                  <a:srgbClr val="FFFFCC"/>
                </a:solidFill>
              </a:rPr>
              <a:t> re: administration of various nutrition programs </a:t>
            </a:r>
            <a:r>
              <a:rPr lang="en-US" altLang="en-US" sz="1600" baseline="0" dirty="0" smtClean="0">
                <a:solidFill>
                  <a:schemeClr val="tx1"/>
                </a:solidFill>
              </a:rPr>
              <a:t>(such as p</a:t>
            </a:r>
            <a:r>
              <a:rPr lang="en-US" sz="1600" dirty="0" smtClean="0"/>
              <a:t>ushing DHS to take a specific federal option, like ESAP)</a:t>
            </a:r>
            <a:endParaRPr lang="en-US" altLang="en-US" sz="1600" dirty="0">
              <a:solidFill>
                <a:srgbClr val="FFFFCC"/>
              </a:solidFill>
            </a:endParaRPr>
          </a:p>
          <a:p>
            <a:pPr>
              <a:spcAft>
                <a:spcPts val="600"/>
              </a:spcAft>
              <a:buClr>
                <a:srgbClr val="FFFFCC"/>
              </a:buClr>
              <a:buFontTx/>
              <a:buChar char="•"/>
            </a:pPr>
            <a:r>
              <a:rPr lang="en-US" altLang="en-US" sz="1600" dirty="0">
                <a:solidFill>
                  <a:srgbClr val="FFFFCC"/>
                </a:solidFill>
              </a:rPr>
              <a:t> City – FPAC Mayoral </a:t>
            </a:r>
            <a:r>
              <a:rPr lang="en-US" altLang="en-US" sz="1600" dirty="0" smtClean="0">
                <a:solidFill>
                  <a:srgbClr val="FFFFCC"/>
                </a:solidFill>
              </a:rPr>
              <a:t>Forum;</a:t>
            </a:r>
            <a:r>
              <a:rPr lang="en-US" altLang="en-US" sz="1600" baseline="0" dirty="0" smtClean="0">
                <a:solidFill>
                  <a:srgbClr val="FFFFCC"/>
                </a:solidFill>
              </a:rPr>
              <a:t> Testimony to City Council</a:t>
            </a:r>
            <a:endParaRPr lang="en-US" altLang="en-US" sz="1600" dirty="0">
              <a:solidFill>
                <a:srgbClr val="FFFFCC"/>
              </a:solidFill>
            </a:endParaRPr>
          </a:p>
          <a:p>
            <a:pPr>
              <a:spcAft>
                <a:spcPts val="600"/>
              </a:spcAft>
              <a:buClr>
                <a:srgbClr val="FFFFCC"/>
              </a:buClr>
              <a:buFontTx/>
              <a:buChar char="•"/>
            </a:pPr>
            <a:r>
              <a:rPr lang="en-US" altLang="en-US" sz="1600" dirty="0">
                <a:solidFill>
                  <a:srgbClr val="FFFFCC"/>
                </a:solidFill>
              </a:rPr>
              <a:t> Program advocacy - School Breakfast Challenge</a:t>
            </a:r>
          </a:p>
          <a:p>
            <a:endParaRPr lang="en-US" altLang="en-US" dirty="0" smtClean="0"/>
          </a:p>
        </p:txBody>
      </p:sp>
      <p:sp>
        <p:nvSpPr>
          <p:cNvPr id="4" name="Slide Number Placeholder 3"/>
          <p:cNvSpPr>
            <a:spLocks noGrp="1"/>
          </p:cNvSpPr>
          <p:nvPr>
            <p:ph type="sldNum" sz="quarter" idx="5"/>
          </p:nvPr>
        </p:nvSpPr>
        <p:spPr/>
        <p:txBody>
          <a:bodyPr/>
          <a:lstStyle/>
          <a:p>
            <a:pPr>
              <a:defRPr/>
            </a:pPr>
            <a:fld id="{6515D176-9D10-4423-926E-0DF833589A7D}" type="slidenum">
              <a:rPr lang="en-US" smtClean="0"/>
              <a:pPr>
                <a:defRPr/>
              </a:pPr>
              <a:t>6</a:t>
            </a:fld>
            <a:endParaRPr lang="en-US" dirty="0"/>
          </a:p>
        </p:txBody>
      </p:sp>
    </p:spTree>
    <p:extLst>
      <p:ext uri="{BB962C8B-B14F-4D97-AF65-F5344CB8AC3E}">
        <p14:creationId xmlns:p14="http://schemas.microsoft.com/office/powerpoint/2010/main" val="259566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7</a:t>
            </a:fld>
            <a:endParaRPr lang="en-US" dirty="0"/>
          </a:p>
        </p:txBody>
      </p:sp>
    </p:spTree>
    <p:extLst>
      <p:ext uri="{BB962C8B-B14F-4D97-AF65-F5344CB8AC3E}">
        <p14:creationId xmlns:p14="http://schemas.microsoft.com/office/powerpoint/2010/main" val="2603538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a:ln/>
        </p:spPr>
        <p:txBody>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C13A3BC1-477A-4356-A2B2-BBB4C87E2C0E}" type="slidenum">
              <a:rPr lang="en-US" smtClean="0"/>
              <a:pPr>
                <a:defRPr/>
              </a:pPr>
              <a:t>8</a:t>
            </a:fld>
            <a:endParaRPr lang="en-US" dirty="0"/>
          </a:p>
        </p:txBody>
      </p:sp>
    </p:spTree>
    <p:extLst>
      <p:ext uri="{BB962C8B-B14F-4D97-AF65-F5344CB8AC3E}">
        <p14:creationId xmlns:p14="http://schemas.microsoft.com/office/powerpoint/2010/main" val="2668094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Many, many reasons and challenges contribute to people not having enough money to buy the food they need, leading to hunger.  </a:t>
            </a:r>
          </a:p>
          <a:p>
            <a:r>
              <a:rPr lang="en-US" sz="1600" dirty="0"/>
              <a:t>Many of these challenges have no easy </a:t>
            </a:r>
            <a:r>
              <a:rPr lang="en-US" sz="1600" dirty="0" smtClean="0"/>
              <a:t>solutions,</a:t>
            </a:r>
            <a:r>
              <a:rPr lang="en-US" sz="1600" baseline="0" dirty="0" smtClean="0"/>
              <a:t> but MANY options that can help: raise the minimum wage; require paid sick leave and consistent work schedules; improve services for mental/behavioral health issues; invest more in training/re-training programs . . .</a:t>
            </a:r>
            <a:endParaRPr lang="en-US" sz="1600" dirty="0"/>
          </a:p>
        </p:txBody>
      </p:sp>
      <p:sp>
        <p:nvSpPr>
          <p:cNvPr id="4" name="Slide Number Placeholder 3"/>
          <p:cNvSpPr>
            <a:spLocks noGrp="1"/>
          </p:cNvSpPr>
          <p:nvPr>
            <p:ph type="sldNum" sz="quarter" idx="10"/>
          </p:nvPr>
        </p:nvSpPr>
        <p:spPr/>
        <p:txBody>
          <a:bodyPr/>
          <a:lstStyle/>
          <a:p>
            <a:pPr>
              <a:defRPr/>
            </a:pPr>
            <a:fld id="{AC625227-200C-4C3A-A271-A2024DD0F29E}" type="slidenum">
              <a:rPr lang="en-US" smtClean="0"/>
              <a:pPr>
                <a:defRPr/>
              </a:pPr>
              <a:t>9</a:t>
            </a:fld>
            <a:endParaRPr lang="en-US" dirty="0"/>
          </a:p>
        </p:txBody>
      </p:sp>
    </p:spTree>
    <p:extLst>
      <p:ext uri="{BB962C8B-B14F-4D97-AF65-F5344CB8AC3E}">
        <p14:creationId xmlns:p14="http://schemas.microsoft.com/office/powerpoint/2010/main" val="1231375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Clearly, Poverty and Hunger are sides of the same coin. Those in poverty struggle with hunger . . .</a:t>
            </a:r>
          </a:p>
          <a:p>
            <a:endParaRPr lang="en-US" sz="1600" dirty="0"/>
          </a:p>
          <a:p>
            <a:pPr defTabSz="928756">
              <a:defRPr/>
            </a:pPr>
            <a:r>
              <a:rPr lang="en-US" sz="1600" i="1" dirty="0"/>
              <a:t>SOURCE: Federal Register, Vol. </a:t>
            </a:r>
            <a:r>
              <a:rPr lang="fr-FR" sz="1600" i="1" dirty="0"/>
              <a:t>81, Pages 4036-4037, </a:t>
            </a:r>
            <a:r>
              <a:rPr lang="en-US" sz="1600" i="1" dirty="0"/>
              <a:t>January 25, 2016</a:t>
            </a:r>
          </a:p>
          <a:p>
            <a:endParaRPr lang="en-US" sz="1600" dirty="0"/>
          </a:p>
        </p:txBody>
      </p:sp>
      <p:sp>
        <p:nvSpPr>
          <p:cNvPr id="4" name="Slide Number Placeholder 3"/>
          <p:cNvSpPr>
            <a:spLocks noGrp="1"/>
          </p:cNvSpPr>
          <p:nvPr>
            <p:ph type="sldNum" sz="quarter" idx="10"/>
          </p:nvPr>
        </p:nvSpPr>
        <p:spPr/>
        <p:txBody>
          <a:bodyPr/>
          <a:lstStyle/>
          <a:p>
            <a:pPr>
              <a:defRPr/>
            </a:pPr>
            <a:fld id="{A4BFCE1E-8D40-48D7-9173-DB349AA0C88E}" type="slidenum">
              <a:rPr lang="en-US" smtClean="0"/>
              <a:pPr>
                <a:defRPr/>
              </a:pPr>
              <a:t>10</a:t>
            </a:fld>
            <a:endParaRPr lang="en-US" dirty="0"/>
          </a:p>
        </p:txBody>
      </p:sp>
    </p:spTree>
    <p:extLst>
      <p:ext uri="{BB962C8B-B14F-4D97-AF65-F5344CB8AC3E}">
        <p14:creationId xmlns:p14="http://schemas.microsoft.com/office/powerpoint/2010/main" val="353277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48ED835-91FB-4D06-8C2E-D8FF0C188DF9}" type="datetimeFigureOut">
              <a:rPr lang="en-US"/>
              <a:pPr>
                <a:defRPr/>
              </a:pPr>
              <a:t>5/10/17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DFF898EF-20A3-4C95-A239-B4ECB56AE411}"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E23C33F-68D5-4235-A4B1-AF00329B7485}" type="datetimeFigureOut">
              <a:rPr lang="en-US"/>
              <a:pPr>
                <a:defRPr/>
              </a:pPr>
              <a:t>5/10/17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9639D4CB-2F5E-4A4B-9F06-FE02AE72F1C6}"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25F168B-A500-4410-B16C-330852967E3F}" type="datetimeFigureOut">
              <a:rPr lang="en-US"/>
              <a:pPr>
                <a:defRPr/>
              </a:pPr>
              <a:t>5/10/17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2089E691-2A39-44A8-A8E6-143EA217788D}"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DD29CA9-ECDC-4411-BAA3-53DBECD038D9}" type="datetimeFigureOut">
              <a:rPr lang="en-US"/>
              <a:pPr>
                <a:defRPr/>
              </a:pPr>
              <a:t>5/10/17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84650886-BDCF-4D6B-863D-33212A46DD3D}"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32DCFDE-28E7-4D26-9A24-574AC5B474D8}" type="datetimeFigureOut">
              <a:rPr lang="en-US"/>
              <a:pPr>
                <a:defRPr/>
              </a:pPr>
              <a:t>5/10/17</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6EBB734-0953-46B7-8D20-A0F31AEDE7F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116F0193-B18E-4C8E-A9FB-D92D69B29889}" type="datetimeFigureOut">
              <a:rPr lang="en-US"/>
              <a:pPr>
                <a:defRPr/>
              </a:pPr>
              <a:t>5/10/17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F564C037-EF05-41EF-98C8-01F4BA0A81A6}"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7576FB9-AE99-451A-96C5-9068725FDC8D}" type="datetimeFigureOut">
              <a:rPr lang="en-US"/>
              <a:pPr>
                <a:defRPr/>
              </a:pPr>
              <a:t>5/10/17</a:t>
            </a:fld>
            <a:endParaRPr lang="en-US" dirty="0"/>
          </a:p>
        </p:txBody>
      </p:sp>
      <p:sp>
        <p:nvSpPr>
          <p:cNvPr id="8" name="Footer Placeholder 4"/>
          <p:cNvSpPr>
            <a:spLocks noGrp="1"/>
          </p:cNvSpPr>
          <p:nvPr>
            <p:ph type="ftr" sz="quarter" idx="11"/>
          </p:nvPr>
        </p:nvSpPr>
        <p:spPr/>
        <p:txBody>
          <a:bodyPr/>
          <a:lstStyle>
            <a:lvl1pPr>
              <a:defRPr/>
            </a:lvl1pPr>
          </a:lstStyle>
          <a:p>
            <a:pPr>
              <a:defRPr/>
            </a:pP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D646311C-F7BF-43A1-85DB-AAC17731508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636DF513-15FE-4E68-B0A3-1CDC7AF0D9AE}" type="datetimeFigureOut">
              <a:rPr lang="en-US"/>
              <a:pPr>
                <a:defRPr/>
              </a:pPr>
              <a:t>5/10/17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93AB223F-B1CD-440B-89A2-02A3402E82E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D5528FD-E6DF-4EA1-AC58-AE078C2B6FB5}" type="datetimeFigureOut">
              <a:rPr lang="en-US"/>
              <a:pPr>
                <a:defRPr/>
              </a:pPr>
              <a:t>5/10/17</a:t>
            </a:fld>
            <a:endParaRPr lang="en-US" dirty="0"/>
          </a:p>
        </p:txBody>
      </p:sp>
      <p:sp>
        <p:nvSpPr>
          <p:cNvPr id="3" name="Footer Placeholder 4"/>
          <p:cNvSpPr>
            <a:spLocks noGrp="1"/>
          </p:cNvSpPr>
          <p:nvPr>
            <p:ph type="ftr" sz="quarter" idx="11"/>
          </p:nvPr>
        </p:nvSpPr>
        <p:spPr/>
        <p:txBody>
          <a:bodyPr/>
          <a:lstStyle>
            <a:lvl1pPr>
              <a:defRPr/>
            </a:lvl1pPr>
          </a:lstStyle>
          <a:p>
            <a:pPr>
              <a:defRPr/>
            </a:pP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47EB20ED-FEF5-4CCC-8D17-BFEBFA235ABF}"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5B302D6-48B6-46ED-8966-03E168931626}" type="datetimeFigureOut">
              <a:rPr lang="en-US"/>
              <a:pPr>
                <a:defRPr/>
              </a:pPr>
              <a:t>5/10/17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E058336A-FFBB-4096-9B76-7CA5DCB1DC9A}"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267EB8B-F20B-4825-BA45-4341002C86C6}" type="datetimeFigureOut">
              <a:rPr lang="en-US"/>
              <a:pPr>
                <a:defRPr/>
              </a:pPr>
              <a:t>5/10/17</a:t>
            </a:fld>
            <a:endParaRPr lang="en-US" dirty="0"/>
          </a:p>
        </p:txBody>
      </p:sp>
      <p:sp>
        <p:nvSpPr>
          <p:cNvPr id="6" name="Footer Placeholder 4"/>
          <p:cNvSpPr>
            <a:spLocks noGrp="1"/>
          </p:cNvSpPr>
          <p:nvPr>
            <p:ph type="ftr" sz="quarter" idx="11"/>
          </p:nvPr>
        </p:nvSpPr>
        <p:spPr/>
        <p:txBody>
          <a:bodyPr/>
          <a:lstStyle>
            <a:lvl1pPr>
              <a:defRPr/>
            </a:lvl1pPr>
          </a:lstStyle>
          <a:p>
            <a:pPr>
              <a:defRPr/>
            </a:pP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B0DB224E-8D3D-438D-AB78-98EF1FD4C91B}"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5305240-C7FB-406D-9DAE-F0C2D4F10415}" type="datetimeFigureOut">
              <a:rPr lang="en-US"/>
              <a:pPr>
                <a:defRPr/>
              </a:pPr>
              <a:t>5/10/17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0D5DB545-F40A-456D-BF22-8AFF9DD17B0E}"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chart" Target="../charts/char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eventy.org/tools/citizen-s-guide"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action.hungercoalition.org/page/s/" TargetMode="External"/><Relationship Id="rId4" Type="http://schemas.openxmlformats.org/officeDocument/2006/relationships/hyperlink" Target="https://www.philabundance.org/contact/advocacy-emails/" TargetMode="External"/><Relationship Id="rId5" Type="http://schemas.openxmlformats.org/officeDocument/2006/relationships/image" Target="../media/image20.png"/><Relationship Id="rId6" Type="http://schemas.openxmlformats.org/officeDocument/2006/relationships/image" Target="../media/image34.jpeg"/><Relationship Id="rId7" Type="http://schemas.openxmlformats.org/officeDocument/2006/relationships/image" Target="../media/image3.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4.jp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hyperlink" Target="http://www.youtube.com/watch?v=LCdsrxr_Hco" TargetMode="External"/><Relationship Id="rId5" Type="http://schemas.openxmlformats.org/officeDocument/2006/relationships/image" Target="../media/image7.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4680" y="146375"/>
            <a:ext cx="8229600" cy="715962"/>
          </a:xfrm>
        </p:spPr>
        <p:txBody>
          <a:bodyPr/>
          <a:lstStyle/>
          <a:p>
            <a:r>
              <a:rPr lang="en-US" sz="4000" b="1" dirty="0" smtClean="0"/>
              <a:t>MY ORGANIZATION</a:t>
            </a:r>
            <a:endParaRPr lang="en-US" sz="4000" b="1" dirty="0"/>
          </a:p>
        </p:txBody>
      </p:sp>
      <p:cxnSp>
        <p:nvCxnSpPr>
          <p:cNvPr id="4" name="Straight Connector 3"/>
          <p:cNvCxnSpPr/>
          <p:nvPr/>
        </p:nvCxnSpPr>
        <p:spPr>
          <a:xfrm>
            <a:off x="457200" y="901961"/>
            <a:ext cx="81534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2618" y="953778"/>
            <a:ext cx="4521662" cy="5627286"/>
          </a:xfrm>
          <a:prstGeom prst="rect">
            <a:avLst/>
          </a:prstGeom>
        </p:spPr>
      </p:pic>
      <p:pic>
        <p:nvPicPr>
          <p:cNvPr id="3" name="Picture 2"/>
          <p:cNvPicPr>
            <a:picLocks noChangeAspect="1"/>
          </p:cNvPicPr>
          <p:nvPr/>
        </p:nvPicPr>
        <p:blipFill>
          <a:blip r:embed="rId3"/>
          <a:stretch>
            <a:fillRect/>
          </a:stretch>
        </p:blipFill>
        <p:spPr>
          <a:xfrm>
            <a:off x="152400" y="762000"/>
            <a:ext cx="8686800" cy="5679102"/>
          </a:xfrm>
          <a:prstGeom prst="rect">
            <a:avLst/>
          </a:prstGeom>
        </p:spPr>
      </p:pic>
    </p:spTree>
    <p:extLst>
      <p:ext uri="{BB962C8B-B14F-4D97-AF65-F5344CB8AC3E}">
        <p14:creationId xmlns:p14="http://schemas.microsoft.com/office/powerpoint/2010/main" val="32878692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sz="4000" dirty="0" smtClean="0"/>
              <a:t/>
            </a:r>
            <a:br>
              <a:rPr lang="en-US" sz="4000" dirty="0" smtClean="0"/>
            </a:br>
            <a:r>
              <a:rPr lang="en-US" sz="4000" dirty="0"/>
              <a:t/>
            </a:r>
            <a:br>
              <a:rPr lang="en-US" sz="4000" dirty="0"/>
            </a:br>
            <a:r>
              <a:rPr lang="en-US" sz="4000" b="1" dirty="0" smtClean="0"/>
              <a:t>What </a:t>
            </a:r>
            <a:r>
              <a:rPr lang="en-US" sz="4000" b="1" dirty="0"/>
              <a:t>does it mean to live in poverty?</a:t>
            </a:r>
            <a:r>
              <a:rPr lang="en-US" b="1" dirty="0"/>
              <a:t/>
            </a:r>
            <a:br>
              <a:rPr lang="en-US" b="1" dirty="0"/>
            </a:br>
            <a:r>
              <a:rPr lang="en-US" dirty="0"/>
              <a:t/>
            </a:r>
            <a:br>
              <a:rPr lang="en-US" dirty="0"/>
            </a:br>
            <a:endParaRPr lang="en-US" dirty="0"/>
          </a:p>
        </p:txBody>
      </p:sp>
      <p:sp>
        <p:nvSpPr>
          <p:cNvPr id="3" name="Content Placeholder 2"/>
          <p:cNvSpPr>
            <a:spLocks noGrp="1"/>
          </p:cNvSpPr>
          <p:nvPr>
            <p:ph idx="1"/>
          </p:nvPr>
        </p:nvSpPr>
        <p:spPr>
          <a:xfrm>
            <a:off x="374648" y="1219200"/>
            <a:ext cx="8229600" cy="5324341"/>
          </a:xfrm>
        </p:spPr>
        <p:txBody>
          <a:bodyPr/>
          <a:lstStyle/>
          <a:p>
            <a:r>
              <a:rPr lang="en-US" sz="2400" dirty="0"/>
              <a:t>Poverty rates are determined by the number of members in a household and their annual </a:t>
            </a:r>
            <a:r>
              <a:rPr lang="en-US" sz="2400" dirty="0" smtClean="0"/>
              <a:t>income</a:t>
            </a:r>
            <a:endParaRPr lang="en-US" sz="2400" dirty="0"/>
          </a:p>
          <a:p>
            <a:pPr marL="0" indent="0">
              <a:buNone/>
            </a:pPr>
            <a:endParaRPr lang="en-US" sz="1400" dirty="0" smtClean="0"/>
          </a:p>
          <a:p>
            <a:pPr marL="0" indent="0">
              <a:spcBef>
                <a:spcPts val="0"/>
              </a:spcBef>
              <a:buNone/>
            </a:pPr>
            <a:r>
              <a:rPr lang="en-US" sz="1800" dirty="0" smtClean="0"/>
              <a:t>                                                   </a:t>
            </a:r>
          </a:p>
          <a:p>
            <a:endParaRPr lang="en-US" sz="2000" dirty="0"/>
          </a:p>
          <a:p>
            <a:endParaRPr lang="en-US" dirty="0" smtClean="0"/>
          </a:p>
          <a:p>
            <a:endParaRPr lang="en-US" dirty="0"/>
          </a:p>
          <a:p>
            <a:pPr marL="0" indent="0">
              <a:buNone/>
            </a:pPr>
            <a:endParaRPr lang="en-US" sz="1600" dirty="0" smtClean="0"/>
          </a:p>
          <a:p>
            <a:r>
              <a:rPr lang="en-US" sz="2400" dirty="0" smtClean="0"/>
              <a:t>These are gross income limits (i.e. before, not after taxes)</a:t>
            </a:r>
          </a:p>
          <a:p>
            <a:r>
              <a:rPr lang="en-US" sz="2400" dirty="0" smtClean="0"/>
              <a:t>These rates </a:t>
            </a:r>
            <a:r>
              <a:rPr lang="en-US" sz="2400" dirty="0"/>
              <a:t>do not vary from state to state (except </a:t>
            </a:r>
            <a:r>
              <a:rPr lang="en-US" sz="2400" dirty="0" smtClean="0"/>
              <a:t>AK </a:t>
            </a:r>
            <a:r>
              <a:rPr lang="en-US" sz="2400" dirty="0"/>
              <a:t>and HI), despite significant differences in cost-of-living</a:t>
            </a:r>
            <a:r>
              <a:rPr lang="en-US" sz="2400" dirty="0" smtClean="0"/>
              <a:t>.</a:t>
            </a:r>
          </a:p>
          <a:p>
            <a:pPr marL="0" indent="0" algn="ctr">
              <a:buNone/>
            </a:pPr>
            <a:endParaRPr lang="en-US" sz="500" dirty="0" smtClean="0">
              <a:solidFill>
                <a:srgbClr val="FF0000"/>
              </a:solidFill>
            </a:endParaRPr>
          </a:p>
          <a:p>
            <a:pPr marL="0" indent="0" algn="ctr">
              <a:buNone/>
            </a:pPr>
            <a:r>
              <a:rPr lang="en-US" sz="2400" dirty="0" smtClean="0">
                <a:solidFill>
                  <a:srgbClr val="FF0000"/>
                </a:solidFill>
              </a:rPr>
              <a:t>Montgomery County poverty rate = 6.6% (53,939 people)</a:t>
            </a:r>
          </a:p>
          <a:p>
            <a:pPr marL="0" indent="0">
              <a:buNone/>
            </a:pP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807002443"/>
              </p:ext>
            </p:extLst>
          </p:nvPr>
        </p:nvGraphicFramePr>
        <p:xfrm>
          <a:off x="761997" y="2057400"/>
          <a:ext cx="7454901" cy="2181225"/>
        </p:xfrm>
        <a:graphic>
          <a:graphicData uri="http://schemas.openxmlformats.org/drawingml/2006/table">
            <a:tbl>
              <a:tblPr/>
              <a:tblGrid>
                <a:gridCol w="1319115"/>
                <a:gridCol w="1664748"/>
                <a:gridCol w="1626697"/>
                <a:gridCol w="2844341"/>
              </a:tblGrid>
              <a:tr h="885825">
                <a:tc>
                  <a:txBody>
                    <a:bodyPr/>
                    <a:lstStyle/>
                    <a:p>
                      <a:pPr algn="l" fontAlgn="b"/>
                      <a:r>
                        <a:rPr lang="en-US" sz="1100" b="0" i="0" u="none" strike="noStrike" dirty="0">
                          <a:solidFill>
                            <a:srgbClr val="000000"/>
                          </a:solidFill>
                          <a:effectLst/>
                          <a:latin typeface="Arial" panose="020B060402020202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ctr" fontAlgn="b"/>
                      <a:r>
                        <a:rPr lang="en-US" sz="1800" b="1" i="0" u="none" strike="noStrike" dirty="0">
                          <a:solidFill>
                            <a:srgbClr val="FFFFFF"/>
                          </a:solidFill>
                          <a:effectLst/>
                          <a:latin typeface="Arial" panose="020B0604020202020204" pitchFamily="34" charset="0"/>
                        </a:rPr>
                        <a:t>Federal Poverty Line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ctr" fontAlgn="b"/>
                      <a:r>
                        <a:rPr lang="en-US" sz="1800" b="1" i="0" u="none" strike="noStrike" dirty="0">
                          <a:solidFill>
                            <a:srgbClr val="FFFFFF"/>
                          </a:solidFill>
                          <a:effectLst/>
                          <a:latin typeface="Arial" panose="020B0604020202020204" pitchFamily="34" charset="0"/>
                        </a:rPr>
                        <a:t>PA SNAP Income Limit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c>
                  <a:txBody>
                    <a:bodyPr/>
                    <a:lstStyle/>
                    <a:p>
                      <a:pPr algn="ctr" fontAlgn="b"/>
                      <a:r>
                        <a:rPr lang="en-US" sz="1800" b="1" i="0" u="none" strike="noStrike" dirty="0">
                          <a:solidFill>
                            <a:srgbClr val="FFFFFF"/>
                          </a:solidFill>
                          <a:effectLst/>
                          <a:latin typeface="Arial" panose="020B0604020202020204" pitchFamily="34" charset="0"/>
                        </a:rPr>
                        <a:t>Reduced-price School Meals &amp; WIC Income Limit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9646"/>
                    </a:solidFill>
                  </a:tcPr>
                </a:tc>
              </a:tr>
              <a:tr h="257175">
                <a:tc>
                  <a:txBody>
                    <a:bodyPr/>
                    <a:lstStyle/>
                    <a:p>
                      <a:pPr algn="r" fontAlgn="b"/>
                      <a:r>
                        <a:rPr lang="en-US" sz="1600" b="1" i="1" u="none" strike="noStrike" dirty="0">
                          <a:solidFill>
                            <a:srgbClr val="000000"/>
                          </a:solidFill>
                          <a:effectLst/>
                          <a:latin typeface="Arial" panose="020B0604020202020204" pitchFamily="34" charset="0"/>
                        </a:rPr>
                        <a:t>Household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600" b="1" i="1" u="none" strike="noStrike" dirty="0">
                          <a:solidFill>
                            <a:srgbClr val="000000"/>
                          </a:solidFill>
                          <a:effectLst/>
                          <a:latin typeface="Arial" panose="020B0604020202020204" pitchFamily="34" charset="0"/>
                        </a:rPr>
                        <a:t>100%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600" b="1" i="1" u="none" strike="noStrike" dirty="0">
                          <a:solidFill>
                            <a:srgbClr val="000000"/>
                          </a:solidFill>
                          <a:effectLst/>
                          <a:latin typeface="Arial" panose="020B0604020202020204" pitchFamily="34" charset="0"/>
                        </a:rPr>
                        <a:t>160%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600" b="1" i="1" u="none" strike="noStrike" dirty="0">
                          <a:solidFill>
                            <a:srgbClr val="000000"/>
                          </a:solidFill>
                          <a:effectLst/>
                          <a:latin typeface="Arial" panose="020B0604020202020204" pitchFamily="34" charset="0"/>
                        </a:rPr>
                        <a:t>185%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257175">
                <a:tc>
                  <a:txBody>
                    <a:bodyPr/>
                    <a:lstStyle/>
                    <a:p>
                      <a:pPr algn="r" fontAlgn="b"/>
                      <a:r>
                        <a:rPr lang="en-US" sz="1600" b="0" i="0" u="none" strike="noStrike" dirty="0">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Arial" panose="020B0604020202020204" pitchFamily="34" charset="0"/>
                        </a:rPr>
                        <a:t>$11,880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Arial" panose="020B0604020202020204" pitchFamily="34" charset="0"/>
                        </a:rPr>
                        <a:t>$19,008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Arial" panose="020B0604020202020204" pitchFamily="34" charset="0"/>
                        </a:rPr>
                        <a:t>$21,978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7175">
                <a:tc>
                  <a:txBody>
                    <a:bodyPr/>
                    <a:lstStyle/>
                    <a:p>
                      <a:pPr algn="r" fontAlgn="b"/>
                      <a:r>
                        <a:rPr lang="en-US" sz="1600" b="0" i="0" u="none" strike="noStrike" dirty="0">
                          <a:solidFill>
                            <a:srgbClr val="000000"/>
                          </a:solidFill>
                          <a:effectLst/>
                          <a:latin typeface="Arial" panose="020B0604020202020204" pitchFamily="34" charset="0"/>
                        </a:rPr>
                        <a:t>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600" b="0" i="0" u="none" strike="noStrike" dirty="0">
                          <a:solidFill>
                            <a:srgbClr val="000000"/>
                          </a:solidFill>
                          <a:effectLst/>
                          <a:latin typeface="Arial" panose="020B0604020202020204" pitchFamily="34" charset="0"/>
                        </a:rPr>
                        <a:t>$16,020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600" b="0" i="0" u="none" strike="noStrike" dirty="0">
                          <a:solidFill>
                            <a:srgbClr val="000000"/>
                          </a:solidFill>
                          <a:effectLst/>
                          <a:latin typeface="Arial" panose="020B0604020202020204" pitchFamily="34" charset="0"/>
                        </a:rPr>
                        <a:t>$25,632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600" b="0" i="0" u="none" strike="noStrike" dirty="0">
                          <a:solidFill>
                            <a:srgbClr val="000000"/>
                          </a:solidFill>
                          <a:effectLst/>
                          <a:latin typeface="Arial" panose="020B0604020202020204" pitchFamily="34" charset="0"/>
                        </a:rPr>
                        <a:t>$29,637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257175">
                <a:tc>
                  <a:txBody>
                    <a:bodyPr/>
                    <a:lstStyle/>
                    <a:p>
                      <a:pPr algn="r" fontAlgn="b"/>
                      <a:r>
                        <a:rPr lang="en-US" sz="1600" b="0" i="0" u="none" strike="noStrike" dirty="0">
                          <a:solidFill>
                            <a:srgbClr val="000000"/>
                          </a:solidFill>
                          <a:effectLst/>
                          <a:latin typeface="Arial" panose="020B0604020202020204" pitchFamily="34" charset="0"/>
                        </a:rPr>
                        <a:t>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Arial" panose="020B0604020202020204" pitchFamily="34" charset="0"/>
                        </a:rPr>
                        <a:t>$20,160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Arial" panose="020B0604020202020204" pitchFamily="34" charset="0"/>
                        </a:rPr>
                        <a:t>$32,256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000000"/>
                          </a:solidFill>
                          <a:effectLst/>
                          <a:latin typeface="Arial" panose="020B0604020202020204" pitchFamily="34" charset="0"/>
                        </a:rPr>
                        <a:t>$37,296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6700">
                <a:tc>
                  <a:txBody>
                    <a:bodyPr/>
                    <a:lstStyle/>
                    <a:p>
                      <a:pPr algn="r" fontAlgn="b"/>
                      <a:r>
                        <a:rPr lang="en-US" sz="1600" b="0" i="0" u="none" strike="noStrike" dirty="0">
                          <a:solidFill>
                            <a:srgbClr val="000000"/>
                          </a:solidFill>
                          <a:effectLst/>
                          <a:latin typeface="Calibri" panose="020F0502020204030204" pitchFamily="34" charset="0"/>
                        </a:rPr>
                        <a:t>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600" b="0" i="0" u="none" strike="noStrike" dirty="0">
                          <a:solidFill>
                            <a:srgbClr val="000000"/>
                          </a:solidFill>
                          <a:effectLst/>
                          <a:latin typeface="Arial" panose="020B0604020202020204" pitchFamily="34" charset="0"/>
                        </a:rPr>
                        <a:t>$24,300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600" b="0" i="0" u="none" strike="noStrike" dirty="0">
                          <a:solidFill>
                            <a:srgbClr val="000000"/>
                          </a:solidFill>
                          <a:effectLst/>
                          <a:latin typeface="Arial" panose="020B0604020202020204" pitchFamily="34" charset="0"/>
                        </a:rPr>
                        <a:t>$38,880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600" b="0" i="0" u="none" strike="noStrike" dirty="0">
                          <a:solidFill>
                            <a:srgbClr val="000000"/>
                          </a:solidFill>
                          <a:effectLst/>
                          <a:latin typeface="Arial" panose="020B0604020202020204" pitchFamily="34" charset="0"/>
                        </a:rPr>
                        <a:t>$44,955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pic>
        <p:nvPicPr>
          <p:cNvPr id="4" name="Picture 3"/>
          <p:cNvPicPr>
            <a:picLocks noChangeAspect="1"/>
          </p:cNvPicPr>
          <p:nvPr/>
        </p:nvPicPr>
        <p:blipFill>
          <a:blip r:embed="rId3"/>
          <a:stretch>
            <a:fillRect/>
          </a:stretch>
        </p:blipFill>
        <p:spPr>
          <a:xfrm>
            <a:off x="401727" y="1020562"/>
            <a:ext cx="8175445" cy="36579"/>
          </a:xfrm>
          <a:prstGeom prst="rect">
            <a:avLst/>
          </a:prstGeom>
        </p:spPr>
      </p:pic>
    </p:spTree>
    <p:extLst>
      <p:ext uri="{BB962C8B-B14F-4D97-AF65-F5344CB8AC3E}">
        <p14:creationId xmlns:p14="http://schemas.microsoft.com/office/powerpoint/2010/main" val="20304652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54348"/>
          </a:xfrm>
        </p:spPr>
        <p:txBody>
          <a:bodyPr/>
          <a:lstStyle/>
          <a:p>
            <a:r>
              <a:rPr lang="en-US" sz="4000" b="1" dirty="0"/>
              <a:t>Food Insecurity &amp; Poverty</a:t>
            </a:r>
          </a:p>
        </p:txBody>
      </p:sp>
      <p:sp>
        <p:nvSpPr>
          <p:cNvPr id="6" name="TextBox 5"/>
          <p:cNvSpPr txBox="1"/>
          <p:nvPr/>
        </p:nvSpPr>
        <p:spPr>
          <a:xfrm>
            <a:off x="4135715" y="1512088"/>
            <a:ext cx="4637314" cy="1200329"/>
          </a:xfrm>
          <a:prstGeom prst="rect">
            <a:avLst/>
          </a:prstGeom>
          <a:noFill/>
        </p:spPr>
        <p:txBody>
          <a:bodyPr wrap="square" rtlCol="0">
            <a:spAutoFit/>
          </a:bodyPr>
          <a:lstStyle/>
          <a:p>
            <a:pPr algn="ctr"/>
            <a:r>
              <a:rPr lang="en-US" altLang="en-US" sz="2400" dirty="0">
                <a:latin typeface="+mn-lt"/>
              </a:rPr>
              <a:t>Estimated Program Eligibility Among Food Insecure </a:t>
            </a:r>
            <a:r>
              <a:rPr lang="en-US" altLang="en-US" sz="2400" dirty="0" smtClean="0">
                <a:latin typeface="+mn-lt"/>
              </a:rPr>
              <a:t>People </a:t>
            </a:r>
            <a:r>
              <a:rPr lang="en-US" altLang="en-US" sz="2400" i="1" dirty="0" smtClean="0">
                <a:latin typeface="+mn-lt"/>
              </a:rPr>
              <a:t>in Montgomery County</a:t>
            </a:r>
            <a:endParaRPr lang="en-US" sz="2400" i="1" dirty="0">
              <a:latin typeface="+mn-lt"/>
            </a:endParaRPr>
          </a:p>
        </p:txBody>
      </p:sp>
      <p:sp>
        <p:nvSpPr>
          <p:cNvPr id="7" name="Rectangle 6"/>
          <p:cNvSpPr/>
          <p:nvPr/>
        </p:nvSpPr>
        <p:spPr>
          <a:xfrm>
            <a:off x="291563" y="1035680"/>
            <a:ext cx="3583751" cy="5478423"/>
          </a:xfrm>
          <a:prstGeom prst="rect">
            <a:avLst/>
          </a:prstGeom>
        </p:spPr>
        <p:txBody>
          <a:bodyPr wrap="square">
            <a:spAutoFit/>
          </a:bodyPr>
          <a:lstStyle/>
          <a:p>
            <a:pPr marL="365760" indent="-365760">
              <a:buFont typeface="Arial" panose="020B0604020202020204" pitchFamily="34" charset="0"/>
              <a:buChar char="•"/>
            </a:pPr>
            <a:r>
              <a:rPr lang="en-US" sz="2400" dirty="0">
                <a:latin typeface="+mn-lt"/>
              </a:rPr>
              <a:t>Food insecurity and poverty are related, but not the same</a:t>
            </a:r>
          </a:p>
          <a:p>
            <a:pPr marL="365760" indent="-365760">
              <a:buNone/>
            </a:pPr>
            <a:endParaRPr lang="en-US" sz="2000" dirty="0">
              <a:latin typeface="+mn-lt"/>
            </a:endParaRPr>
          </a:p>
          <a:p>
            <a:pPr marL="365760" indent="-365760">
              <a:buFont typeface="Arial" panose="020B0604020202020204" pitchFamily="34" charset="0"/>
              <a:buChar char="•"/>
            </a:pPr>
            <a:r>
              <a:rPr lang="en-US" sz="2400" dirty="0">
                <a:latin typeface="+mn-lt"/>
              </a:rPr>
              <a:t>Nationally, </a:t>
            </a:r>
            <a:r>
              <a:rPr lang="en-US" sz="2400" dirty="0" smtClean="0">
                <a:latin typeface="+mn-lt"/>
              </a:rPr>
              <a:t>26</a:t>
            </a:r>
            <a:r>
              <a:rPr lang="en-US" sz="2400" dirty="0">
                <a:latin typeface="+mn-lt"/>
              </a:rPr>
              <a:t>% of food insecure households live above 185% of poverty ($</a:t>
            </a:r>
            <a:r>
              <a:rPr lang="en-US" sz="2400" dirty="0" smtClean="0">
                <a:latin typeface="+mn-lt"/>
              </a:rPr>
              <a:t>44,863/family </a:t>
            </a:r>
            <a:r>
              <a:rPr lang="en-US" sz="2400" dirty="0">
                <a:latin typeface="+mn-lt"/>
              </a:rPr>
              <a:t>of four</a:t>
            </a:r>
            <a:r>
              <a:rPr lang="en-US" sz="2400" dirty="0" smtClean="0">
                <a:latin typeface="+mn-lt"/>
              </a:rPr>
              <a:t>)</a:t>
            </a:r>
          </a:p>
          <a:p>
            <a:endParaRPr lang="en-US" sz="2000" dirty="0" smtClean="0">
              <a:latin typeface="+mn-lt"/>
            </a:endParaRPr>
          </a:p>
          <a:p>
            <a:pPr marL="365760" indent="-365760">
              <a:buFont typeface="Arial" panose="020B0604020202020204" pitchFamily="34" charset="0"/>
              <a:buChar char="•"/>
            </a:pPr>
            <a:r>
              <a:rPr lang="en-US" sz="2400" dirty="0">
                <a:latin typeface="Calibri" pitchFamily="34" charset="0"/>
              </a:rPr>
              <a:t>Other demands on income – costs of health and child care, </a:t>
            </a:r>
            <a:r>
              <a:rPr lang="en-US" sz="2400" dirty="0" smtClean="0">
                <a:latin typeface="Calibri" pitchFamily="34" charset="0"/>
              </a:rPr>
              <a:t>housing</a:t>
            </a:r>
            <a:r>
              <a:rPr lang="en-US" sz="2400" dirty="0">
                <a:latin typeface="Calibri" pitchFamily="34" charset="0"/>
              </a:rPr>
              <a:t>, </a:t>
            </a:r>
            <a:r>
              <a:rPr lang="en-US" sz="2400" dirty="0" smtClean="0">
                <a:latin typeface="Calibri" pitchFamily="34" charset="0"/>
              </a:rPr>
              <a:t>transportation, student </a:t>
            </a:r>
            <a:r>
              <a:rPr lang="en-US" sz="2400" dirty="0">
                <a:latin typeface="Calibri" pitchFamily="34" charset="0"/>
              </a:rPr>
              <a:t>loans</a:t>
            </a:r>
            <a:r>
              <a:rPr lang="en-US" sz="2400" dirty="0" smtClean="0">
                <a:latin typeface="Calibri" pitchFamily="34" charset="0"/>
              </a:rPr>
              <a:t>, </a:t>
            </a:r>
            <a:r>
              <a:rPr lang="en-US" sz="2400" dirty="0">
                <a:latin typeface="Calibri" pitchFamily="34" charset="0"/>
              </a:rPr>
              <a:t>etc. – limit a family’s food </a:t>
            </a:r>
            <a:r>
              <a:rPr lang="en-US" sz="2400" dirty="0" smtClean="0">
                <a:latin typeface="Calibri" pitchFamily="34" charset="0"/>
              </a:rPr>
              <a:t>budget</a:t>
            </a:r>
            <a:endParaRPr lang="en-US" sz="2400" dirty="0"/>
          </a:p>
        </p:txBody>
      </p:sp>
      <p:sp>
        <p:nvSpPr>
          <p:cNvPr id="8" name="Rectangle 7"/>
          <p:cNvSpPr/>
          <p:nvPr/>
        </p:nvSpPr>
        <p:spPr>
          <a:xfrm>
            <a:off x="4572000" y="5029200"/>
            <a:ext cx="3764745" cy="584775"/>
          </a:xfrm>
          <a:prstGeom prst="rect">
            <a:avLst/>
          </a:prstGeom>
        </p:spPr>
        <p:txBody>
          <a:bodyPr wrap="square">
            <a:spAutoFit/>
          </a:bodyPr>
          <a:lstStyle/>
          <a:p>
            <a:pPr marL="0" indent="0" algn="ctr">
              <a:buNone/>
            </a:pPr>
            <a:r>
              <a:rPr lang="en-US" sz="1600" i="1" dirty="0" smtClean="0">
                <a:latin typeface="+mj-lt"/>
              </a:rPr>
              <a:t>Source</a:t>
            </a:r>
            <a:r>
              <a:rPr lang="en-US" sz="1600" i="1" dirty="0">
                <a:latin typeface="+mj-lt"/>
              </a:rPr>
              <a:t>: Feeding American, Hunger In America </a:t>
            </a:r>
            <a:r>
              <a:rPr lang="en-US" sz="1600" i="1" dirty="0" smtClean="0">
                <a:latin typeface="+mj-lt"/>
              </a:rPr>
              <a:t>2017 (based upon 2015 data)</a:t>
            </a:r>
            <a:endParaRPr lang="en-US" sz="1600" i="1" dirty="0">
              <a:latin typeface="+mj-lt"/>
            </a:endParaRPr>
          </a:p>
        </p:txBody>
      </p:sp>
      <p:cxnSp>
        <p:nvCxnSpPr>
          <p:cNvPr id="9" name="Straight Connector 8"/>
          <p:cNvCxnSpPr/>
          <p:nvPr/>
        </p:nvCxnSpPr>
        <p:spPr>
          <a:xfrm>
            <a:off x="533400" y="806748"/>
            <a:ext cx="81534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4038600" y="2811578"/>
            <a:ext cx="5105400" cy="2019300"/>
          </a:xfrm>
          <a:prstGeom prst="rect">
            <a:avLst/>
          </a:prstGeom>
        </p:spPr>
      </p:pic>
    </p:spTree>
    <p:extLst>
      <p:ext uri="{BB962C8B-B14F-4D97-AF65-F5344CB8AC3E}">
        <p14:creationId xmlns:p14="http://schemas.microsoft.com/office/powerpoint/2010/main" val="34573552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48991" y="41856"/>
            <a:ext cx="8610600" cy="990600"/>
          </a:xfrm>
        </p:spPr>
        <p:txBody>
          <a:bodyPr/>
          <a:lstStyle/>
          <a:p>
            <a:r>
              <a:rPr lang="en-US" altLang="en-US" sz="3600" b="1" dirty="0" smtClean="0">
                <a:latin typeface="Calibri" pitchFamily="34" charset="0"/>
              </a:rPr>
              <a:t>Hunger is an urban, rural &amp; suburban issue</a:t>
            </a:r>
          </a:p>
        </p:txBody>
      </p:sp>
      <p:sp>
        <p:nvSpPr>
          <p:cNvPr id="5123" name="Content Placeholder 2"/>
          <p:cNvSpPr>
            <a:spLocks noGrp="1"/>
          </p:cNvSpPr>
          <p:nvPr>
            <p:ph sz="half" idx="1"/>
          </p:nvPr>
        </p:nvSpPr>
        <p:spPr>
          <a:xfrm>
            <a:off x="381000" y="1219200"/>
            <a:ext cx="3733800" cy="3048000"/>
          </a:xfrm>
          <a:ln w="25400" cmpd="tri">
            <a:solidFill>
              <a:srgbClr val="FF0000"/>
            </a:solidFill>
          </a:ln>
        </p:spPr>
        <p:txBody>
          <a:bodyPr/>
          <a:lstStyle/>
          <a:p>
            <a:pPr marL="0" indent="0" algn="ctr">
              <a:spcBef>
                <a:spcPts val="0"/>
              </a:spcBef>
              <a:buFontTx/>
              <a:buNone/>
            </a:pPr>
            <a:r>
              <a:rPr lang="en-US" altLang="en-US" sz="2600" dirty="0" smtClean="0">
                <a:latin typeface="Calibri" pitchFamily="34" charset="0"/>
              </a:rPr>
              <a:t>Food insecurity in Southeast PA:</a:t>
            </a:r>
            <a:endParaRPr lang="en-US" altLang="en-US" sz="800" dirty="0" smtClean="0">
              <a:latin typeface="Calibri" pitchFamily="34" charset="0"/>
            </a:endParaRPr>
          </a:p>
          <a:p>
            <a:pPr marL="91440" indent="0">
              <a:spcBef>
                <a:spcPts val="600"/>
              </a:spcBef>
            </a:pPr>
            <a:r>
              <a:rPr lang="en-US" altLang="en-US" sz="1800" dirty="0" smtClean="0">
                <a:latin typeface="Calibri" pitchFamily="34" charset="0"/>
              </a:rPr>
              <a:t> Bucks = 8.8%</a:t>
            </a:r>
          </a:p>
          <a:p>
            <a:pPr marL="91440" indent="0">
              <a:spcBef>
                <a:spcPts val="600"/>
              </a:spcBef>
            </a:pPr>
            <a:r>
              <a:rPr lang="en-US" altLang="en-US" sz="1800" dirty="0" smtClean="0">
                <a:latin typeface="Calibri" pitchFamily="34" charset="0"/>
              </a:rPr>
              <a:t> Chester = 8.4%</a:t>
            </a:r>
          </a:p>
          <a:p>
            <a:pPr marL="91440" indent="0">
              <a:spcBef>
                <a:spcPts val="600"/>
              </a:spcBef>
            </a:pPr>
            <a:r>
              <a:rPr lang="en-US" altLang="en-US" sz="1800" dirty="0" smtClean="0">
                <a:latin typeface="Calibri" pitchFamily="34" charset="0"/>
              </a:rPr>
              <a:t> Delaware = 13.2%</a:t>
            </a:r>
          </a:p>
          <a:p>
            <a:pPr marL="91440" indent="0">
              <a:spcBef>
                <a:spcPts val="600"/>
              </a:spcBef>
            </a:pPr>
            <a:r>
              <a:rPr lang="en-US" altLang="en-US" sz="1800" dirty="0" smtClean="0">
                <a:latin typeface="Calibri" pitchFamily="34" charset="0"/>
              </a:rPr>
              <a:t> Montgomery = 9.7%</a:t>
            </a:r>
          </a:p>
          <a:p>
            <a:pPr marL="91440" indent="0">
              <a:spcBef>
                <a:spcPts val="600"/>
              </a:spcBef>
            </a:pPr>
            <a:r>
              <a:rPr lang="en-US" altLang="en-US" sz="1800" dirty="0" smtClean="0">
                <a:latin typeface="Calibri" pitchFamily="34" charset="0"/>
              </a:rPr>
              <a:t> Philadelphia =21.0%</a:t>
            </a:r>
            <a:r>
              <a:rPr lang="en-US" altLang="en-US" sz="1200" i="1" dirty="0" smtClean="0">
                <a:solidFill>
                  <a:srgbClr val="FFFFCC"/>
                </a:solidFill>
                <a:latin typeface="Calibri" pitchFamily="34" charset="0"/>
              </a:rPr>
              <a:t> </a:t>
            </a:r>
          </a:p>
          <a:p>
            <a:pPr marL="91440" indent="0">
              <a:spcBef>
                <a:spcPts val="600"/>
              </a:spcBef>
              <a:buNone/>
            </a:pPr>
            <a:r>
              <a:rPr lang="en-US" altLang="en-US" sz="1200" i="1" dirty="0" smtClean="0">
                <a:latin typeface="Calibri" pitchFamily="34" charset="0"/>
              </a:rPr>
              <a:t>Feeding America, Map the Meal Gap, 2017 *</a:t>
            </a:r>
          </a:p>
          <a:p>
            <a:pPr marL="91440" indent="0">
              <a:spcBef>
                <a:spcPts val="600"/>
              </a:spcBef>
              <a:buNone/>
            </a:pPr>
            <a:endParaRPr lang="en-US" altLang="en-US" sz="1800" dirty="0" smtClean="0">
              <a:latin typeface="Calibri" pitchFamily="34" charset="0"/>
            </a:endParaRPr>
          </a:p>
        </p:txBody>
      </p:sp>
      <p:sp>
        <p:nvSpPr>
          <p:cNvPr id="2" name="Rectangle 1"/>
          <p:cNvSpPr/>
          <p:nvPr/>
        </p:nvSpPr>
        <p:spPr>
          <a:xfrm>
            <a:off x="325191" y="4291584"/>
            <a:ext cx="3789609" cy="1200329"/>
          </a:xfrm>
          <a:prstGeom prst="rect">
            <a:avLst/>
          </a:prstGeom>
        </p:spPr>
        <p:txBody>
          <a:bodyPr wrap="square">
            <a:spAutoFit/>
          </a:bodyPr>
          <a:lstStyle/>
          <a:p>
            <a:r>
              <a:rPr lang="en-US" sz="1200" dirty="0" smtClean="0">
                <a:latin typeface="+mn-lt"/>
              </a:rPr>
              <a:t>*Map </a:t>
            </a:r>
            <a:r>
              <a:rPr lang="en-US" sz="1200" dirty="0">
                <a:latin typeface="+mn-lt"/>
              </a:rPr>
              <a:t>the Meal Gap's food insecurity rates are </a:t>
            </a:r>
            <a:r>
              <a:rPr lang="en-US" sz="1200" dirty="0" smtClean="0">
                <a:latin typeface="+mn-lt"/>
              </a:rPr>
              <a:t>based on data </a:t>
            </a:r>
            <a:r>
              <a:rPr lang="en-US" sz="1200" dirty="0">
                <a:latin typeface="+mn-lt"/>
              </a:rPr>
              <a:t>from </a:t>
            </a:r>
            <a:r>
              <a:rPr lang="en-US" sz="1200" dirty="0" smtClean="0">
                <a:latin typeface="+mn-lt"/>
              </a:rPr>
              <a:t>the CPS </a:t>
            </a:r>
            <a:r>
              <a:rPr lang="en-US" sz="1200" dirty="0">
                <a:latin typeface="+mn-lt"/>
              </a:rPr>
              <a:t>on individuals in food insecure households; </a:t>
            </a:r>
            <a:r>
              <a:rPr lang="en-US" sz="1200" dirty="0" smtClean="0">
                <a:latin typeface="+mn-lt"/>
              </a:rPr>
              <a:t>the 2015 ACS on </a:t>
            </a:r>
            <a:r>
              <a:rPr lang="en-US" sz="1200" dirty="0">
                <a:latin typeface="+mn-lt"/>
              </a:rPr>
              <a:t>median household incomes, poverty rates, homeownership, and race and ethnic demographics; and </a:t>
            </a:r>
            <a:r>
              <a:rPr lang="en-US" sz="1200" dirty="0" smtClean="0">
                <a:latin typeface="+mn-lt"/>
              </a:rPr>
              <a:t>2015 </a:t>
            </a:r>
            <a:r>
              <a:rPr lang="en-US" sz="1200" dirty="0">
                <a:latin typeface="+mn-lt"/>
              </a:rPr>
              <a:t>data from the Bureau of Labor Statistics on unemployment </a:t>
            </a:r>
            <a:r>
              <a:rPr lang="en-US" sz="1200" dirty="0" smtClean="0">
                <a:latin typeface="+mn-lt"/>
              </a:rPr>
              <a:t>rates.</a:t>
            </a:r>
            <a:endParaRPr lang="en-US" sz="1200" dirty="0">
              <a:latin typeface="+mn-lt"/>
            </a:endParaRPr>
          </a:p>
        </p:txBody>
      </p:sp>
      <p:cxnSp>
        <p:nvCxnSpPr>
          <p:cNvPr id="7" name="Straight Connector 6"/>
          <p:cNvCxnSpPr/>
          <p:nvPr/>
        </p:nvCxnSpPr>
        <p:spPr>
          <a:xfrm flipV="1">
            <a:off x="216794" y="915878"/>
            <a:ext cx="8610600" cy="35922"/>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8" name="Table 7"/>
          <p:cNvGraphicFramePr>
            <a:graphicFrameLocks noGrp="1"/>
          </p:cNvGraphicFramePr>
          <p:nvPr>
            <p:extLst>
              <p:ext uri="{D42A27DB-BD31-4B8C-83A1-F6EECF244321}">
                <p14:modId xmlns:p14="http://schemas.microsoft.com/office/powerpoint/2010/main" val="3964177629"/>
              </p:ext>
            </p:extLst>
          </p:nvPr>
        </p:nvGraphicFramePr>
        <p:xfrm>
          <a:off x="4343400" y="1032456"/>
          <a:ext cx="4343400" cy="5024078"/>
        </p:xfrm>
        <a:graphic>
          <a:graphicData uri="http://schemas.openxmlformats.org/drawingml/2006/table">
            <a:tbl>
              <a:tblPr>
                <a:tableStyleId>{5C22544A-7EE6-4342-B048-85BDC9FD1C3A}</a:tableStyleId>
              </a:tblPr>
              <a:tblGrid>
                <a:gridCol w="1571223"/>
                <a:gridCol w="851579"/>
                <a:gridCol w="935538"/>
                <a:gridCol w="985060"/>
              </a:tblGrid>
              <a:tr h="533400">
                <a:tc>
                  <a:txBody>
                    <a:bodyPr/>
                    <a:lstStyle/>
                    <a:p>
                      <a:pPr algn="l" fontAlgn="b"/>
                      <a:r>
                        <a:rPr lang="en-US" sz="1000" u="none" strike="noStrike" dirty="0">
                          <a:effectLst/>
                        </a:rPr>
                        <a:t>School District</a:t>
                      </a:r>
                      <a:endParaRPr lang="en-US" sz="1000" b="1" i="0" u="none" strike="noStrike" dirty="0">
                        <a:solidFill>
                          <a:srgbClr val="000000"/>
                        </a:solidFill>
                        <a:effectLst/>
                        <a:latin typeface="Calibri" panose="020F0502020204030204" pitchFamily="34" charset="0"/>
                      </a:endParaRPr>
                    </a:p>
                  </a:txBody>
                  <a:tcPr marL="7897" marR="7897" marT="7897" marB="0" anchor="b"/>
                </a:tc>
                <a:tc>
                  <a:txBody>
                    <a:bodyPr/>
                    <a:lstStyle/>
                    <a:p>
                      <a:pPr algn="ctr" fontAlgn="b"/>
                      <a:r>
                        <a:rPr lang="en-US" sz="1000" u="none" strike="noStrike">
                          <a:effectLst/>
                        </a:rPr>
                        <a:t/>
                      </a:r>
                      <a:br>
                        <a:rPr lang="en-US" sz="1000" u="none" strike="noStrike">
                          <a:effectLst/>
                        </a:rPr>
                      </a:br>
                      <a:r>
                        <a:rPr lang="en-US" sz="1000" u="none" strike="noStrike">
                          <a:effectLst/>
                        </a:rPr>
                        <a:t>Total Enrollment</a:t>
                      </a:r>
                      <a:endParaRPr lang="en-US" sz="1000" b="1" i="0" u="none" strike="noStrike">
                        <a:solidFill>
                          <a:srgbClr val="000000"/>
                        </a:solidFill>
                        <a:effectLst/>
                        <a:latin typeface="Calibri" panose="020F0502020204030204" pitchFamily="34" charset="0"/>
                      </a:endParaRPr>
                    </a:p>
                  </a:txBody>
                  <a:tcPr marL="7897" marR="7897" marT="7897" marB="0" anchor="b"/>
                </a:tc>
                <a:tc>
                  <a:txBody>
                    <a:bodyPr/>
                    <a:lstStyle/>
                    <a:p>
                      <a:pPr algn="ctr" fontAlgn="b"/>
                      <a:r>
                        <a:rPr lang="en-US" sz="1000" u="none" strike="noStrike">
                          <a:effectLst/>
                        </a:rPr>
                        <a:t>Students Eligible for FRP School Meals</a:t>
                      </a:r>
                      <a:endParaRPr lang="en-US" sz="1000" b="1" i="0" u="none" strike="noStrike">
                        <a:solidFill>
                          <a:srgbClr val="000000"/>
                        </a:solidFill>
                        <a:effectLst/>
                        <a:latin typeface="Calibri" panose="020F0502020204030204" pitchFamily="34" charset="0"/>
                      </a:endParaRPr>
                    </a:p>
                  </a:txBody>
                  <a:tcPr marL="7897" marR="7897" marT="7897" marB="0" anchor="b"/>
                </a:tc>
                <a:tc>
                  <a:txBody>
                    <a:bodyPr/>
                    <a:lstStyle/>
                    <a:p>
                      <a:pPr algn="ctr" fontAlgn="b"/>
                      <a:r>
                        <a:rPr lang="en-US" sz="1000" u="none" strike="noStrike">
                          <a:effectLst/>
                        </a:rPr>
                        <a:t>% of Students Eligible for FRP School Meals</a:t>
                      </a:r>
                      <a:endParaRPr lang="en-US" sz="1000" b="1"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ABINGTON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7,949</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2,030</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25.5%</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CHELTENHAM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3,451</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1,082</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31.4%</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COLONIAL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5,406</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1,139</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21.1%</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HATBORO-HORSHAM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4,768</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1,174</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24.6%</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JENKINTOWN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687</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118</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17.2%</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LOWER MERION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8,487</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789</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9.3%</a:t>
                      </a:r>
                      <a:endParaRPr lang="en-US" sz="1000" b="0" i="0" u="none" strike="noStrike">
                        <a:solidFill>
                          <a:srgbClr val="000000"/>
                        </a:solidFill>
                        <a:effectLst/>
                        <a:latin typeface="Calibri" panose="020F0502020204030204" pitchFamily="34" charset="0"/>
                      </a:endParaRPr>
                    </a:p>
                  </a:txBody>
                  <a:tcPr marL="7897" marR="7897" marT="7897" marB="0" anchor="b"/>
                </a:tc>
              </a:tr>
              <a:tr h="327409">
                <a:tc>
                  <a:txBody>
                    <a:bodyPr/>
                    <a:lstStyle/>
                    <a:p>
                      <a:pPr algn="l" fontAlgn="b"/>
                      <a:r>
                        <a:rPr lang="en-US" sz="1000" u="none" strike="noStrike">
                          <a:effectLst/>
                        </a:rPr>
                        <a:t>LOWER MORELAND TOWNSHIP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1,509</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199</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dirty="0">
                          <a:effectLst/>
                        </a:rPr>
                        <a:t>13.2%</a:t>
                      </a:r>
                      <a:endParaRPr lang="en-US" sz="1000" b="0" i="0" u="none" strike="noStrike" dirty="0">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dirty="0">
                          <a:effectLst/>
                        </a:rPr>
                        <a:t>METHACTON </a:t>
                      </a:r>
                      <a:endParaRPr lang="en-US" sz="1000" b="0" i="0" u="none" strike="noStrike" dirty="0">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4,910</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861</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17.5%</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NORRISTOWN AREA*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7,464</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7,464</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100.0%</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NORTH PENN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13,994</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3,914</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28.0%</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PERKIOMEN VALLEY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5,598</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919</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16.4%</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POTTSGROVE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3,307</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1,353</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40.9%</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POTTSTOWN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3,205</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3,044</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95.0%</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SOUDERTON AREA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6,638</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1,623</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24.5%</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SPRING-FORD AREA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7,252</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1,220</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16.8%</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SPRINGFIELD TOWNSHIP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2,452</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488</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19.9%</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UPPER DUBLIN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4,115</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542</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13.2%</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UPPER MERION AREA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3,998</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1,548</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38.7%</a:t>
                      </a:r>
                      <a:endParaRPr lang="en-US" sz="1000" b="0" i="0" u="none" strike="noStrike">
                        <a:solidFill>
                          <a:srgbClr val="000000"/>
                        </a:solidFill>
                        <a:effectLst/>
                        <a:latin typeface="Calibri" panose="020F0502020204030204" pitchFamily="34" charset="0"/>
                      </a:endParaRPr>
                    </a:p>
                  </a:txBody>
                  <a:tcPr marL="7897" marR="7897" marT="7897" marB="0" anchor="b"/>
                </a:tc>
              </a:tr>
              <a:tr h="327409">
                <a:tc>
                  <a:txBody>
                    <a:bodyPr/>
                    <a:lstStyle/>
                    <a:p>
                      <a:pPr algn="l" fontAlgn="b"/>
                      <a:r>
                        <a:rPr lang="en-US" sz="1000" u="none" strike="noStrike">
                          <a:effectLst/>
                        </a:rPr>
                        <a:t>UPPER MORELAND TOWNSHIP </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3,267</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1,199</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36.7%</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UPPER PERKIOMEN</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3,968</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1,247</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31.4%</a:t>
                      </a:r>
                      <a:endParaRPr lang="en-US" sz="1000" b="0" i="0" u="none" strike="noStrike">
                        <a:solidFill>
                          <a:srgbClr val="000000"/>
                        </a:solidFill>
                        <a:effectLst/>
                        <a:latin typeface="Calibri" panose="020F0502020204030204" pitchFamily="34" charset="0"/>
                      </a:endParaRPr>
                    </a:p>
                  </a:txBody>
                  <a:tcPr marL="7897" marR="7897" marT="7897" marB="0" anchor="b"/>
                </a:tc>
              </a:tr>
              <a:tr h="191793">
                <a:tc>
                  <a:txBody>
                    <a:bodyPr/>
                    <a:lstStyle/>
                    <a:p>
                      <a:pPr algn="l" fontAlgn="b"/>
                      <a:r>
                        <a:rPr lang="en-US" sz="1000" u="none" strike="noStrike">
                          <a:effectLst/>
                        </a:rPr>
                        <a:t>WISSAHICKON SCHOOL</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4,504</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a:effectLst/>
                        </a:rPr>
                        <a:t>918</a:t>
                      </a:r>
                      <a:endParaRPr lang="en-US" sz="1000" b="0" i="0" u="none" strike="noStrike">
                        <a:solidFill>
                          <a:srgbClr val="000000"/>
                        </a:solidFill>
                        <a:effectLst/>
                        <a:latin typeface="Calibri" panose="020F0502020204030204" pitchFamily="34" charset="0"/>
                      </a:endParaRPr>
                    </a:p>
                  </a:txBody>
                  <a:tcPr marL="7897" marR="7897" marT="7897" marB="0" anchor="b"/>
                </a:tc>
                <a:tc>
                  <a:txBody>
                    <a:bodyPr/>
                    <a:lstStyle/>
                    <a:p>
                      <a:pPr algn="r" fontAlgn="b"/>
                      <a:r>
                        <a:rPr lang="en-US" sz="1000" u="none" strike="noStrike" dirty="0">
                          <a:effectLst/>
                        </a:rPr>
                        <a:t>20.4%</a:t>
                      </a:r>
                      <a:endParaRPr lang="en-US" sz="1000" b="0" i="0" u="none" strike="noStrike" dirty="0">
                        <a:solidFill>
                          <a:srgbClr val="000000"/>
                        </a:solidFill>
                        <a:effectLst/>
                        <a:latin typeface="Calibri" panose="020F0502020204030204" pitchFamily="34" charset="0"/>
                      </a:endParaRPr>
                    </a:p>
                  </a:txBody>
                  <a:tcPr marL="7897" marR="7897" marT="7897" marB="0" anchor="b"/>
                </a:tc>
              </a:tr>
              <a:tr h="191793">
                <a:tc gridSpan="2">
                  <a:txBody>
                    <a:bodyPr/>
                    <a:lstStyle/>
                    <a:p>
                      <a:pPr algn="ctr" fontAlgn="b"/>
                      <a:r>
                        <a:rPr lang="en-US" sz="1000" u="none" strike="noStrike">
                          <a:effectLst/>
                        </a:rPr>
                        <a:t>* Community Eligibility Provision (CEP) </a:t>
                      </a:r>
                      <a:endParaRPr lang="en-US" sz="1000" b="0" i="0" u="none" strike="noStrike">
                        <a:solidFill>
                          <a:srgbClr val="000000"/>
                        </a:solidFill>
                        <a:effectLst/>
                        <a:latin typeface="Calibri" panose="020F0502020204030204" pitchFamily="34" charset="0"/>
                      </a:endParaRPr>
                    </a:p>
                  </a:txBody>
                  <a:tcPr marL="7897" marR="7897" marT="7897" marB="0" anchor="b"/>
                </a:tc>
                <a:tc hMerge="1">
                  <a:txBody>
                    <a:bodyPr/>
                    <a:lstStyle/>
                    <a:p>
                      <a:endParaRPr lang="en-US"/>
                    </a:p>
                  </a:txBody>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7897" marR="7897" marT="7897" marB="0" anchor="b"/>
                </a:tc>
                <a:tc>
                  <a:txBody>
                    <a:bodyPr/>
                    <a:lstStyle/>
                    <a:p>
                      <a:pPr algn="l" fontAlgn="b"/>
                      <a:endParaRPr lang="en-US" sz="1000" b="0" i="0" u="none" strike="noStrike" dirty="0">
                        <a:solidFill>
                          <a:srgbClr val="000000"/>
                        </a:solidFill>
                        <a:effectLst/>
                        <a:latin typeface="Calibri" panose="020F0502020204030204" pitchFamily="34" charset="0"/>
                      </a:endParaRPr>
                    </a:p>
                  </a:txBody>
                  <a:tcPr marL="7897" marR="7897" marT="7897" marB="0" anchor="b"/>
                </a:tc>
              </a:tr>
            </a:tbl>
          </a:graphicData>
        </a:graphic>
      </p:graphicFrame>
      <p:sp>
        <p:nvSpPr>
          <p:cNvPr id="4" name="Rectangle 3"/>
          <p:cNvSpPr/>
          <p:nvPr/>
        </p:nvSpPr>
        <p:spPr>
          <a:xfrm>
            <a:off x="445394" y="6243278"/>
            <a:ext cx="8153399" cy="369332"/>
          </a:xfrm>
          <a:prstGeom prst="rect">
            <a:avLst/>
          </a:prstGeom>
        </p:spPr>
        <p:txBody>
          <a:bodyPr wrap="square">
            <a:spAutoFit/>
          </a:bodyPr>
          <a:lstStyle/>
          <a:p>
            <a:r>
              <a:rPr lang="en-US" dirty="0" smtClean="0"/>
              <a:t>Even affluent school districts have hundreds of students </a:t>
            </a:r>
            <a:r>
              <a:rPr lang="en-US" dirty="0"/>
              <a:t>eligible for FRP meals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4294967295"/>
          </p:nvPr>
        </p:nvPicPr>
        <p:blipFill rotWithShape="1">
          <a:blip r:embed="rId2"/>
          <a:srcRect t="-969" b="-969"/>
          <a:stretch/>
        </p:blipFill>
        <p:spPr>
          <a:xfrm>
            <a:off x="0" y="1"/>
            <a:ext cx="9144000" cy="6858000"/>
          </a:xfrm>
        </p:spPr>
      </p:pic>
    </p:spTree>
    <p:extLst>
      <p:ext uri="{BB962C8B-B14F-4D97-AF65-F5344CB8AC3E}">
        <p14:creationId xmlns:p14="http://schemas.microsoft.com/office/powerpoint/2010/main" val="15192809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52400" y="1905000"/>
            <a:ext cx="8763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592659" y="597069"/>
            <a:ext cx="7022307" cy="1015663"/>
          </a:xfrm>
          <a:prstGeom prst="rect">
            <a:avLst/>
          </a:prstGeom>
          <a:noFill/>
        </p:spPr>
        <p:txBody>
          <a:bodyPr wrap="none">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defRPr/>
            </a:pPr>
            <a:r>
              <a:rPr lang="en-US" sz="6000" b="1" cap="all" dirty="0">
                <a:ln/>
                <a:solidFill>
                  <a:schemeClr val="accent6">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True or False ?</a:t>
            </a:r>
          </a:p>
        </p:txBody>
      </p:sp>
      <p:pic>
        <p:nvPicPr>
          <p:cNvPr id="24580" name="Picture 3" descr="C:\Users\jhumphries\AppData\Local\Microsoft\Windows\Temporary Internet Files\Content.IE5\K280VT6N\MC900078622[1].wmf"/>
          <p:cNvPicPr>
            <a:picLocks noChangeAspect="1" noChangeArrowheads="1"/>
          </p:cNvPicPr>
          <p:nvPr/>
        </p:nvPicPr>
        <p:blipFill>
          <a:blip r:embed="rId3" cstate="print"/>
          <a:srcRect/>
          <a:stretch>
            <a:fillRect/>
          </a:stretch>
        </p:blipFill>
        <p:spPr bwMode="auto">
          <a:xfrm>
            <a:off x="304800" y="304800"/>
            <a:ext cx="1038225" cy="2231933"/>
          </a:xfrm>
          <a:prstGeom prst="rect">
            <a:avLst/>
          </a:prstGeom>
          <a:noFill/>
          <a:ln w="9525">
            <a:noFill/>
            <a:miter lim="800000"/>
            <a:headEnd/>
            <a:tailEnd/>
          </a:ln>
        </p:spPr>
      </p:pic>
      <p:sp>
        <p:nvSpPr>
          <p:cNvPr id="24583" name="TextBox 8"/>
          <p:cNvSpPr txBox="1">
            <a:spLocks noChangeArrowheads="1"/>
          </p:cNvSpPr>
          <p:nvPr/>
        </p:nvSpPr>
        <p:spPr bwMode="auto">
          <a:xfrm>
            <a:off x="533400" y="3048000"/>
            <a:ext cx="8305800" cy="1981200"/>
          </a:xfrm>
          <a:prstGeom prst="rect">
            <a:avLst/>
          </a:prstGeom>
          <a:noFill/>
          <a:ln w="9525">
            <a:noFill/>
            <a:miter lim="800000"/>
            <a:headEnd/>
            <a:tailEnd/>
          </a:ln>
        </p:spPr>
        <p:txBody>
          <a:bodyPr wrap="square">
            <a:spAutoFit/>
          </a:bodyPr>
          <a:lstStyle/>
          <a:p>
            <a:pPr algn="ctr"/>
            <a:r>
              <a:rPr lang="en-US" sz="4000" dirty="0"/>
              <a:t>Charities provide more food assistance than government nutrition programs in the U.S.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31226" y="251668"/>
            <a:ext cx="4090819" cy="1323439"/>
          </a:xfrm>
          <a:prstGeom prst="rect">
            <a:avLst/>
          </a:prstGeom>
        </p:spPr>
        <p:txBody>
          <a:bodyPr wrap="square">
            <a:spAutoFit/>
          </a:bodyPr>
          <a:lstStyle/>
          <a:p>
            <a:pPr algn="ctr">
              <a:defRPr/>
            </a:pPr>
            <a:r>
              <a:rPr lang="en-US" sz="8000" b="1" cap="all" dirty="0" smtClean="0">
                <a:ln/>
                <a:solidFill>
                  <a:schemeClr val="accent6">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FALSE!</a:t>
            </a:r>
            <a:endParaRPr lang="en-US" sz="8000" dirty="0">
              <a:solidFill>
                <a:schemeClr val="accent6">
                  <a:lumMod val="75000"/>
                </a:schemeClr>
              </a:solidFill>
            </a:endParaRPr>
          </a:p>
        </p:txBody>
      </p:sp>
      <p:sp>
        <p:nvSpPr>
          <p:cNvPr id="6" name="Rectangle 5"/>
          <p:cNvSpPr/>
          <p:nvPr/>
        </p:nvSpPr>
        <p:spPr>
          <a:xfrm>
            <a:off x="4930972" y="2209800"/>
            <a:ext cx="4027164" cy="3046988"/>
          </a:xfrm>
          <a:prstGeom prst="rect">
            <a:avLst/>
          </a:prstGeom>
        </p:spPr>
        <p:txBody>
          <a:bodyPr wrap="square">
            <a:spAutoFit/>
          </a:bodyPr>
          <a:lstStyle/>
          <a:p>
            <a:pPr marL="342900" indent="-342900" algn="ctr">
              <a:spcBef>
                <a:spcPct val="20000"/>
              </a:spcBef>
            </a:pPr>
            <a:r>
              <a:rPr lang="en-US" sz="3200" dirty="0" smtClean="0"/>
              <a:t>Government-funded programs provide </a:t>
            </a:r>
            <a:r>
              <a:rPr lang="en-US" sz="3200" b="1" dirty="0" smtClean="0"/>
              <a:t>96% of all food assistance</a:t>
            </a:r>
            <a:r>
              <a:rPr lang="en-US" sz="3200" dirty="0" smtClean="0"/>
              <a:t> in the United States,           charities just 4%.</a:t>
            </a:r>
            <a:endParaRPr lang="en-US" sz="3200" b="1" dirty="0"/>
          </a:p>
        </p:txBody>
      </p:sp>
      <p:pic>
        <p:nvPicPr>
          <p:cNvPr id="5122" name="Picture 2" descr="http://s3.amazonaws.com/media.wbur.org/wordpress/12/files/2012/07/073012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3352800"/>
            <a:ext cx="4805404" cy="3200400"/>
          </a:xfrm>
          <a:prstGeom prst="rect">
            <a:avLst/>
          </a:prstGeom>
          <a:noFill/>
          <a:extLst>
            <a:ext uri="{909E8E84-426E-40dd-AFC4-6F175D3DCCD1}">
              <a14:hiddenFill xmlns="" xmlns:a14="http://schemas.microsoft.com/office/drawing/2010/main">
                <a:solidFill>
                  <a:srgbClr val="FFFFFF"/>
                </a:solidFill>
              </a14:hiddenFill>
            </a:ext>
          </a:extLst>
        </p:spPr>
      </p:pic>
      <p:cxnSp>
        <p:nvCxnSpPr>
          <p:cNvPr id="7" name="Straight Connector 6"/>
          <p:cNvCxnSpPr/>
          <p:nvPr/>
        </p:nvCxnSpPr>
        <p:spPr>
          <a:xfrm>
            <a:off x="195136" y="1905000"/>
            <a:ext cx="8763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1" y="122238"/>
            <a:ext cx="9067800" cy="792162"/>
          </a:xfrm>
        </p:spPr>
        <p:txBody>
          <a:bodyPr/>
          <a:lstStyle/>
          <a:p>
            <a:r>
              <a:rPr lang="en-US" sz="3200" b="1" dirty="0" smtClean="0">
                <a:latin typeface="Calibri" pitchFamily="34" charset="0"/>
              </a:rPr>
              <a:t>Government Nutrition Programs (Federal &amp; State)</a:t>
            </a:r>
            <a:endParaRPr lang="en-US" sz="3200" b="1" dirty="0">
              <a:latin typeface="Calibri" pitchFamily="34" charset="0"/>
            </a:endParaRPr>
          </a:p>
        </p:txBody>
      </p:sp>
      <p:sp>
        <p:nvSpPr>
          <p:cNvPr id="6" name="Rectangle 5"/>
          <p:cNvSpPr/>
          <p:nvPr/>
        </p:nvSpPr>
        <p:spPr>
          <a:xfrm>
            <a:off x="208745" y="1143000"/>
            <a:ext cx="8726509" cy="5632311"/>
          </a:xfrm>
          <a:prstGeom prst="rect">
            <a:avLst/>
          </a:prstGeom>
        </p:spPr>
        <p:txBody>
          <a:bodyPr wrap="square">
            <a:spAutoFit/>
          </a:bodyPr>
          <a:lstStyle/>
          <a:p>
            <a:r>
              <a:rPr lang="en-US" sz="2400" u="sng" kern="400" dirty="0" smtClean="0">
                <a:latin typeface="Calibri" pitchFamily="34" charset="0"/>
              </a:rPr>
              <a:t>Federal:</a:t>
            </a:r>
          </a:p>
          <a:p>
            <a:pPr marL="457200" indent="-457200">
              <a:buFont typeface="Arial" panose="020B0604020202020204" pitchFamily="34" charset="0"/>
              <a:buChar char="•"/>
            </a:pPr>
            <a:r>
              <a:rPr lang="en-US" sz="2400" kern="400" dirty="0" smtClean="0">
                <a:latin typeface="Calibri" pitchFamily="34" charset="0"/>
              </a:rPr>
              <a:t>Supplemental Nutrition Assistance Program </a:t>
            </a:r>
          </a:p>
          <a:p>
            <a:r>
              <a:rPr lang="en-US" sz="2400" kern="400" dirty="0">
                <a:latin typeface="Calibri" pitchFamily="34" charset="0"/>
              </a:rPr>
              <a:t> </a:t>
            </a:r>
            <a:r>
              <a:rPr lang="en-US" sz="2400" kern="400" dirty="0" smtClean="0">
                <a:latin typeface="Calibri" pitchFamily="34" charset="0"/>
              </a:rPr>
              <a:t>     (SNAP, formerly Food Stamps)</a:t>
            </a:r>
          </a:p>
          <a:p>
            <a:pPr marL="457200" indent="-457200">
              <a:buFont typeface="Arial" panose="020B0604020202020204" pitchFamily="34" charset="0"/>
              <a:buChar char="•"/>
            </a:pPr>
            <a:r>
              <a:rPr lang="en-US" sz="2400" dirty="0">
                <a:latin typeface="Calibri" pitchFamily="34" charset="0"/>
              </a:rPr>
              <a:t>National School Breakfast &amp; Lunch Programs </a:t>
            </a:r>
          </a:p>
          <a:p>
            <a:pPr marL="457200" indent="-457200">
              <a:buFont typeface="Arial" panose="020B0604020202020204" pitchFamily="34" charset="0"/>
              <a:buChar char="•"/>
            </a:pPr>
            <a:r>
              <a:rPr lang="en-US" sz="2400" kern="400" dirty="0" smtClean="0">
                <a:latin typeface="Calibri" pitchFamily="34" charset="0"/>
              </a:rPr>
              <a:t>Special </a:t>
            </a:r>
            <a:r>
              <a:rPr lang="en-US" sz="2400" kern="400" dirty="0">
                <a:latin typeface="Calibri" pitchFamily="34" charset="0"/>
              </a:rPr>
              <a:t>Supplemental </a:t>
            </a:r>
            <a:r>
              <a:rPr lang="en-US" sz="2400" kern="400" dirty="0" smtClean="0">
                <a:latin typeface="Calibri" pitchFamily="34" charset="0"/>
              </a:rPr>
              <a:t>Nutrition Program                                         for </a:t>
            </a:r>
            <a:r>
              <a:rPr lang="en-US" sz="2400" kern="400" dirty="0">
                <a:latin typeface="Calibri" pitchFamily="34" charset="0"/>
              </a:rPr>
              <a:t>Women, Infants, and </a:t>
            </a:r>
            <a:r>
              <a:rPr lang="en-US" sz="2400" kern="400" dirty="0" smtClean="0">
                <a:latin typeface="Calibri" pitchFamily="34" charset="0"/>
              </a:rPr>
              <a:t>Children (WIC)</a:t>
            </a:r>
          </a:p>
          <a:p>
            <a:pPr marL="457200" indent="-457200">
              <a:buFont typeface="Arial" panose="020B0604020202020204" pitchFamily="34" charset="0"/>
              <a:buChar char="•"/>
            </a:pPr>
            <a:r>
              <a:rPr lang="en-US" sz="2400" dirty="0">
                <a:latin typeface="Calibri" pitchFamily="34" charset="0"/>
              </a:rPr>
              <a:t>Summer Food Service </a:t>
            </a:r>
            <a:r>
              <a:rPr lang="en-US" sz="2400" dirty="0" smtClean="0">
                <a:latin typeface="Calibri" pitchFamily="34" charset="0"/>
              </a:rPr>
              <a:t>Program (SFSP)</a:t>
            </a:r>
            <a:endParaRPr lang="en-US" sz="2400" dirty="0">
              <a:latin typeface="Calibri" pitchFamily="34" charset="0"/>
            </a:endParaRPr>
          </a:p>
          <a:p>
            <a:pPr marL="457200" indent="-457200">
              <a:buFont typeface="Arial" panose="020B0604020202020204" pitchFamily="34" charset="0"/>
              <a:buChar char="•"/>
            </a:pPr>
            <a:r>
              <a:rPr lang="en-US" sz="2400" dirty="0" smtClean="0">
                <a:latin typeface="Calibri" pitchFamily="34" charset="0"/>
              </a:rPr>
              <a:t>Child </a:t>
            </a:r>
            <a:r>
              <a:rPr lang="en-US" sz="2400" dirty="0">
                <a:latin typeface="Calibri" pitchFamily="34" charset="0"/>
              </a:rPr>
              <a:t>and Adult Care Food </a:t>
            </a:r>
            <a:r>
              <a:rPr lang="en-US" sz="2400" dirty="0" smtClean="0">
                <a:latin typeface="Calibri" pitchFamily="34" charset="0"/>
              </a:rPr>
              <a:t>Program (CACFP)</a:t>
            </a:r>
          </a:p>
          <a:p>
            <a:pPr marL="457200" indent="-457200">
              <a:buFont typeface="Arial" panose="020B0604020202020204" pitchFamily="34" charset="0"/>
              <a:buChar char="•"/>
            </a:pPr>
            <a:r>
              <a:rPr lang="en-US" sz="2400" dirty="0" smtClean="0">
                <a:latin typeface="Calibri" pitchFamily="34" charset="0"/>
              </a:rPr>
              <a:t>The Emergency Food Assistance Program (TEFAP)</a:t>
            </a:r>
          </a:p>
          <a:p>
            <a:pPr marL="457200" indent="-457200">
              <a:buFont typeface="Arial" panose="020B0604020202020204" pitchFamily="34" charset="0"/>
              <a:buChar char="•"/>
            </a:pPr>
            <a:r>
              <a:rPr lang="en-US" sz="2400" dirty="0" smtClean="0">
                <a:latin typeface="Calibri" pitchFamily="34" charset="0"/>
              </a:rPr>
              <a:t>Commodity Supplemental Food Program (CSFP)</a:t>
            </a:r>
          </a:p>
          <a:p>
            <a:endParaRPr lang="en-US" sz="1000" dirty="0" smtClean="0">
              <a:latin typeface="Calibri" pitchFamily="34" charset="0"/>
            </a:endParaRPr>
          </a:p>
          <a:p>
            <a:r>
              <a:rPr lang="en-US" sz="2400" u="sng" dirty="0" smtClean="0">
                <a:latin typeface="Calibri" pitchFamily="34" charset="0"/>
              </a:rPr>
              <a:t>State:</a:t>
            </a:r>
          </a:p>
          <a:p>
            <a:pPr marL="457200" indent="-457200">
              <a:buFont typeface="Arial" panose="020B0604020202020204" pitchFamily="34" charset="0"/>
              <a:buChar char="•"/>
            </a:pPr>
            <a:r>
              <a:rPr lang="en-US" sz="2400" dirty="0" smtClean="0">
                <a:latin typeface="Calibri" pitchFamily="34" charset="0"/>
              </a:rPr>
              <a:t>State </a:t>
            </a:r>
            <a:r>
              <a:rPr lang="en-US" sz="2400" dirty="0">
                <a:latin typeface="Calibri" pitchFamily="34" charset="0"/>
              </a:rPr>
              <a:t>Food Purchase Program </a:t>
            </a:r>
            <a:r>
              <a:rPr lang="en-US" sz="2400" dirty="0" smtClean="0">
                <a:latin typeface="Calibri" pitchFamily="34" charset="0"/>
              </a:rPr>
              <a:t>(SFPP) </a:t>
            </a:r>
            <a:endParaRPr lang="en-US" sz="300" dirty="0" smtClean="0">
              <a:latin typeface="Calibri" pitchFamily="34" charset="0"/>
            </a:endParaRPr>
          </a:p>
          <a:p>
            <a:pPr marL="457200" indent="-457200">
              <a:buFont typeface="Arial" panose="020B0604020202020204" pitchFamily="34" charset="0"/>
              <a:buChar char="•"/>
            </a:pPr>
            <a:r>
              <a:rPr lang="en-US" sz="2400" dirty="0" smtClean="0">
                <a:latin typeface="Calibri" pitchFamily="34" charset="0"/>
              </a:rPr>
              <a:t>Pennsylvania Agricultural Surplus System (PASS) </a:t>
            </a:r>
            <a:endParaRPr lang="en-US" sz="300" dirty="0" smtClean="0">
              <a:latin typeface="Calibri" pitchFamily="34" charset="0"/>
            </a:endParaRPr>
          </a:p>
          <a:p>
            <a:pPr marL="457200" indent="-457200">
              <a:buFont typeface="Arial" panose="020B0604020202020204" pitchFamily="34" charset="0"/>
              <a:buChar char="•"/>
            </a:pPr>
            <a:r>
              <a:rPr lang="en-US" sz="2400" dirty="0" smtClean="0">
                <a:latin typeface="Calibri" pitchFamily="34" charset="0"/>
              </a:rPr>
              <a:t>Tax incentives for food and monetary donations</a:t>
            </a:r>
            <a:endParaRPr lang="en-US" sz="2400" dirty="0">
              <a:latin typeface="Calibri" pitchFamily="34" charset="0"/>
            </a:endParaRPr>
          </a:p>
        </p:txBody>
      </p:sp>
      <p:pic>
        <p:nvPicPr>
          <p:cNvPr id="111618" name="Picture 2"/>
          <p:cNvPicPr>
            <a:picLocks noChangeAspect="1" noChangeArrowheads="1"/>
          </p:cNvPicPr>
          <p:nvPr/>
        </p:nvPicPr>
        <p:blipFill>
          <a:blip r:embed="rId3" cstate="print"/>
          <a:srcRect/>
          <a:stretch>
            <a:fillRect/>
          </a:stretch>
        </p:blipFill>
        <p:spPr bwMode="auto">
          <a:xfrm>
            <a:off x="6306669" y="1686749"/>
            <a:ext cx="2812947" cy="2247900"/>
          </a:xfrm>
          <a:prstGeom prst="rect">
            <a:avLst/>
          </a:prstGeom>
          <a:noFill/>
          <a:ln w="9525">
            <a:noFill/>
            <a:miter lim="800000"/>
            <a:headEnd/>
            <a:tailEnd/>
          </a:ln>
        </p:spPr>
      </p:pic>
      <p:cxnSp>
        <p:nvCxnSpPr>
          <p:cNvPr id="5" name="Straight Connector 4"/>
          <p:cNvCxnSpPr/>
          <p:nvPr/>
        </p:nvCxnSpPr>
        <p:spPr>
          <a:xfrm flipV="1">
            <a:off x="208745" y="876299"/>
            <a:ext cx="8726510" cy="76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9123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78369"/>
            <a:ext cx="9144000" cy="1107996"/>
          </a:xfrm>
          <a:prstGeom prst="rect">
            <a:avLst/>
          </a:prstGeom>
          <a:noFill/>
        </p:spPr>
        <p:txBody>
          <a:bodyPr wrap="square" lIns="91440" tIns="45720" rIns="91440" bIns="45720">
            <a:spAutoFit/>
          </a:bodyPr>
          <a:lstStyle/>
          <a:p>
            <a:pPr algn="ctr"/>
            <a:r>
              <a:rPr lang="en-US" sz="6600" b="1" dirty="0" smtClean="0">
                <a:ln w="6600">
                  <a:solidFill>
                    <a:schemeClr val="accent2"/>
                  </a:solidFill>
                  <a:prstDash val="solid"/>
                </a:ln>
                <a:solidFill>
                  <a:srgbClr val="FF0000"/>
                </a:solidFill>
                <a:effectLst>
                  <a:outerShdw dist="38100" dir="2700000" algn="tl" rotWithShape="0">
                    <a:schemeClr val="accent2"/>
                  </a:outerShdw>
                </a:effectLst>
              </a:rPr>
              <a:t>ADVOCACY</a:t>
            </a:r>
            <a:endParaRPr lang="en-US" sz="6600" b="1"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5" name="TextBox 4"/>
          <p:cNvSpPr txBox="1"/>
          <p:nvPr/>
        </p:nvSpPr>
        <p:spPr>
          <a:xfrm>
            <a:off x="1828800" y="1250116"/>
            <a:ext cx="6096000" cy="830997"/>
          </a:xfrm>
          <a:prstGeom prst="rect">
            <a:avLst/>
          </a:prstGeom>
          <a:noFill/>
        </p:spPr>
        <p:txBody>
          <a:bodyPr wrap="square" rtlCol="0">
            <a:spAutoFit/>
          </a:bodyPr>
          <a:lstStyle/>
          <a:p>
            <a:pPr fontAlgn="ctr"/>
            <a:r>
              <a:rPr lang="en-US" sz="2800" i="1" dirty="0" smtClean="0"/>
              <a:t>Advocate</a:t>
            </a:r>
            <a:r>
              <a:rPr lang="en-US" sz="2800" dirty="0" smtClean="0"/>
              <a:t> </a:t>
            </a:r>
            <a:r>
              <a:rPr lang="en-US" sz="2000" dirty="0" smtClean="0"/>
              <a:t>(verb)</a:t>
            </a:r>
            <a:r>
              <a:rPr lang="en-US" sz="2000" b="1" dirty="0" smtClean="0"/>
              <a:t>:</a:t>
            </a:r>
            <a:r>
              <a:rPr lang="en-US" sz="2000" dirty="0"/>
              <a:t>  to support or argue for (a cause, policy, etc</a:t>
            </a:r>
            <a:r>
              <a:rPr lang="en-US" sz="2000" dirty="0" smtClean="0"/>
              <a:t>.)</a:t>
            </a:r>
            <a:r>
              <a:rPr lang="en-US" sz="2000" dirty="0"/>
              <a:t>;  to plead in favor of </a:t>
            </a:r>
          </a:p>
        </p:txBody>
      </p:sp>
      <p:sp>
        <p:nvSpPr>
          <p:cNvPr id="7" name="Rectangle 6"/>
          <p:cNvSpPr/>
          <p:nvPr/>
        </p:nvSpPr>
        <p:spPr>
          <a:xfrm>
            <a:off x="2590800" y="2467804"/>
            <a:ext cx="6362700" cy="2492990"/>
          </a:xfrm>
          <a:prstGeom prst="rect">
            <a:avLst/>
          </a:prstGeom>
        </p:spPr>
        <p:txBody>
          <a:bodyPr wrap="square">
            <a:spAutoFit/>
          </a:bodyPr>
          <a:lstStyle/>
          <a:p>
            <a:r>
              <a:rPr lang="en-US" sz="3200" dirty="0">
                <a:solidFill>
                  <a:schemeClr val="accent1">
                    <a:lumMod val="50000"/>
                  </a:schemeClr>
                </a:solidFill>
                <a:latin typeface="Monotype Corsiva" pitchFamily="66" charset="0"/>
              </a:rPr>
              <a:t>Never doubt that a small group of thoughtful, committed citizens can change the world; indeed, it's the only thing that ever has." </a:t>
            </a:r>
          </a:p>
          <a:p>
            <a:r>
              <a:rPr lang="en-US" sz="2800" dirty="0">
                <a:solidFill>
                  <a:schemeClr val="accent1">
                    <a:lumMod val="50000"/>
                  </a:schemeClr>
                </a:solidFill>
                <a:latin typeface="Monotype Corsiva" pitchFamily="66" charset="0"/>
              </a:rPr>
              <a:t>			- Margaret Mead</a:t>
            </a:r>
          </a:p>
        </p:txBody>
      </p:sp>
      <p:pic>
        <p:nvPicPr>
          <p:cNvPr id="8" name="Picture 4" descr="mead_diges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365" y="2453316"/>
            <a:ext cx="1770932" cy="2364194"/>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304800" y="5464629"/>
            <a:ext cx="2465740" cy="707886"/>
          </a:xfrm>
          <a:prstGeom prst="rect">
            <a:avLst/>
          </a:prstGeom>
          <a:noFill/>
        </p:spPr>
        <p:txBody>
          <a:bodyPr wrap="none" rtlCol="0">
            <a:spAutoFit/>
          </a:bodyPr>
          <a:lstStyle/>
          <a:p>
            <a:r>
              <a:rPr lang="en-US" sz="4000" dirty="0" smtClean="0">
                <a:effectLst>
                  <a:glow rad="139700">
                    <a:schemeClr val="accent2">
                      <a:satMod val="175000"/>
                      <a:alpha val="40000"/>
                    </a:schemeClr>
                  </a:glow>
                </a:effectLst>
              </a:rPr>
              <a:t>Educating</a:t>
            </a:r>
            <a:endParaRPr lang="en-US" sz="4000" dirty="0">
              <a:effectLst>
                <a:glow rad="139700">
                  <a:schemeClr val="accent2">
                    <a:satMod val="175000"/>
                    <a:alpha val="40000"/>
                  </a:schemeClr>
                </a:glow>
              </a:effectLst>
            </a:endParaRPr>
          </a:p>
        </p:txBody>
      </p:sp>
      <p:sp>
        <p:nvSpPr>
          <p:cNvPr id="10" name="TextBox 9"/>
          <p:cNvSpPr txBox="1"/>
          <p:nvPr/>
        </p:nvSpPr>
        <p:spPr>
          <a:xfrm>
            <a:off x="3338581" y="5464629"/>
            <a:ext cx="2351926" cy="707886"/>
          </a:xfrm>
          <a:prstGeom prst="rect">
            <a:avLst/>
          </a:prstGeom>
          <a:noFill/>
        </p:spPr>
        <p:txBody>
          <a:bodyPr wrap="none" rtlCol="0">
            <a:spAutoFit/>
          </a:bodyPr>
          <a:lstStyle/>
          <a:p>
            <a:r>
              <a:rPr lang="en-US" sz="4000" dirty="0" smtClean="0">
                <a:effectLst>
                  <a:glow rad="139700">
                    <a:schemeClr val="accent1">
                      <a:satMod val="175000"/>
                      <a:alpha val="40000"/>
                    </a:schemeClr>
                  </a:glow>
                </a:effectLst>
              </a:rPr>
              <a:t>Engaging</a:t>
            </a:r>
            <a:endParaRPr lang="en-US" sz="4000" dirty="0">
              <a:effectLst>
                <a:glow rad="139700">
                  <a:schemeClr val="accent1">
                    <a:satMod val="175000"/>
                    <a:alpha val="40000"/>
                  </a:schemeClr>
                </a:glow>
              </a:effectLst>
            </a:endParaRPr>
          </a:p>
        </p:txBody>
      </p:sp>
      <p:sp>
        <p:nvSpPr>
          <p:cNvPr id="11" name="TextBox 10"/>
          <p:cNvSpPr txBox="1"/>
          <p:nvPr/>
        </p:nvSpPr>
        <p:spPr>
          <a:xfrm>
            <a:off x="6058343" y="5464629"/>
            <a:ext cx="2666114" cy="707886"/>
          </a:xfrm>
          <a:prstGeom prst="rect">
            <a:avLst/>
          </a:prstGeom>
          <a:noFill/>
        </p:spPr>
        <p:txBody>
          <a:bodyPr wrap="none" rtlCol="0">
            <a:spAutoFit/>
          </a:bodyPr>
          <a:lstStyle/>
          <a:p>
            <a:r>
              <a:rPr lang="en-US" sz="4000" dirty="0" smtClean="0">
                <a:effectLst>
                  <a:glow rad="228600">
                    <a:schemeClr val="accent3">
                      <a:satMod val="175000"/>
                      <a:alpha val="40000"/>
                    </a:schemeClr>
                  </a:glow>
                </a:effectLst>
              </a:rPr>
              <a:t>Influencing</a:t>
            </a:r>
            <a:endParaRPr lang="en-US" sz="4000" dirty="0">
              <a:effectLst>
                <a:glow rad="228600">
                  <a:schemeClr val="accent3">
                    <a:satMod val="175000"/>
                    <a:alpha val="40000"/>
                  </a:schemeClr>
                </a:glow>
              </a:effectLst>
            </a:endParaRPr>
          </a:p>
        </p:txBody>
      </p:sp>
    </p:spTree>
    <p:extLst>
      <p:ext uri="{BB962C8B-B14F-4D97-AF65-F5344CB8AC3E}">
        <p14:creationId xmlns:p14="http://schemas.microsoft.com/office/powerpoint/2010/main" val="83866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46"/>
            <a:ext cx="8229600" cy="1143000"/>
          </a:xfrm>
        </p:spPr>
        <p:txBody>
          <a:bodyPr/>
          <a:lstStyle/>
          <a:p>
            <a:r>
              <a:rPr lang="en-US" b="1" dirty="0" smtClean="0"/>
              <a:t>Can Non-Profits Advocate? </a:t>
            </a:r>
            <a:endParaRPr lang="en-US" b="1" dirty="0"/>
          </a:p>
        </p:txBody>
      </p:sp>
      <p:graphicFrame>
        <p:nvGraphicFramePr>
          <p:cNvPr id="5" name="Table 4"/>
          <p:cNvGraphicFramePr>
            <a:graphicFrameLocks noGrp="1"/>
          </p:cNvGraphicFramePr>
          <p:nvPr>
            <p:extLst>
              <p:ext uri="{D42A27DB-BD31-4B8C-83A1-F6EECF244321}">
                <p14:modId xmlns:p14="http://schemas.microsoft.com/office/powerpoint/2010/main" val="3715452382"/>
              </p:ext>
            </p:extLst>
          </p:nvPr>
        </p:nvGraphicFramePr>
        <p:xfrm>
          <a:off x="1142999" y="1447800"/>
          <a:ext cx="6879747" cy="4639122"/>
        </p:xfrm>
        <a:graphic>
          <a:graphicData uri="http://schemas.openxmlformats.org/drawingml/2006/table">
            <a:tbl>
              <a:tblPr/>
              <a:tblGrid>
                <a:gridCol w="2293249"/>
                <a:gridCol w="2293249"/>
                <a:gridCol w="2293249"/>
              </a:tblGrid>
              <a:tr h="1270790">
                <a:tc>
                  <a:txBody>
                    <a:bodyPr/>
                    <a:lstStyle/>
                    <a:p>
                      <a:pPr algn="ctr"/>
                      <a:r>
                        <a:rPr lang="en-US" sz="1500" b="1" dirty="0">
                          <a:effectLst/>
                          <a:latin typeface="ProximaNova-Bold"/>
                        </a:rPr>
                        <a:t>Annual Exempt-Purpose Expenditures</a:t>
                      </a:r>
                      <a:endParaRPr lang="en-US" sz="1500" b="1" dirty="0">
                        <a:effectLst/>
                      </a:endParaRPr>
                    </a:p>
                  </a:txBody>
                  <a:tcPr marL="56575" marR="56575" marT="0" marB="0" anchor="ctr">
                    <a:lnL>
                      <a:noFill/>
                    </a:lnL>
                    <a:lnR>
                      <a:noFill/>
                    </a:lnR>
                    <a:lnT>
                      <a:noFill/>
                    </a:lnT>
                    <a:lnB>
                      <a:noFill/>
                    </a:lnB>
                    <a:solidFill>
                      <a:srgbClr val="FFFFFF"/>
                    </a:solidFill>
                  </a:tcPr>
                </a:tc>
                <a:tc>
                  <a:txBody>
                    <a:bodyPr/>
                    <a:lstStyle/>
                    <a:p>
                      <a:pPr algn="ctr"/>
                      <a:r>
                        <a:rPr lang="en-US" sz="1500" b="1" dirty="0">
                          <a:effectLst/>
                          <a:latin typeface="ProximaNova-Bold"/>
                        </a:rPr>
                        <a:t>Total Lobbying Expenditures Allowable</a:t>
                      </a:r>
                      <a:endParaRPr lang="en-US" sz="1500" b="1" dirty="0">
                        <a:effectLst/>
                      </a:endParaRPr>
                    </a:p>
                  </a:txBody>
                  <a:tcPr marL="56575" marR="56575" marT="0" marB="0" anchor="ctr">
                    <a:lnL>
                      <a:noFill/>
                    </a:lnL>
                    <a:lnR>
                      <a:noFill/>
                    </a:lnR>
                    <a:lnT>
                      <a:noFill/>
                    </a:lnT>
                    <a:lnB>
                      <a:noFill/>
                    </a:lnB>
                    <a:solidFill>
                      <a:srgbClr val="FFFFFF"/>
                    </a:solidFill>
                  </a:tcPr>
                </a:tc>
                <a:tc>
                  <a:txBody>
                    <a:bodyPr/>
                    <a:lstStyle/>
                    <a:p>
                      <a:pPr algn="ctr"/>
                      <a:r>
                        <a:rPr lang="en-US" sz="1500" b="1" dirty="0">
                          <a:effectLst/>
                          <a:latin typeface="ProximaNova-Bold"/>
                        </a:rPr>
                        <a:t>Amount of Total Lobbying Expenditures That Can Be Grassroots Lobbying</a:t>
                      </a:r>
                      <a:endParaRPr lang="en-US" sz="1500" b="1" dirty="0">
                        <a:effectLst/>
                      </a:endParaRPr>
                    </a:p>
                  </a:txBody>
                  <a:tcPr marL="56575" marR="56575" marT="0" marB="0" anchor="ctr">
                    <a:lnL>
                      <a:noFill/>
                    </a:lnL>
                    <a:lnR>
                      <a:noFill/>
                    </a:lnR>
                    <a:lnT>
                      <a:noFill/>
                    </a:lnT>
                    <a:lnB>
                      <a:noFill/>
                    </a:lnB>
                    <a:solidFill>
                      <a:srgbClr val="FFFFFF"/>
                    </a:solidFill>
                  </a:tcPr>
                </a:tc>
              </a:tr>
              <a:tr h="961683">
                <a:tc>
                  <a:txBody>
                    <a:bodyPr/>
                    <a:lstStyle/>
                    <a:p>
                      <a:r>
                        <a:rPr lang="en-US" sz="1500" dirty="0">
                          <a:effectLst/>
                        </a:rPr>
                        <a:t>Up to $500,000</a:t>
                      </a:r>
                    </a:p>
                  </a:txBody>
                  <a:tcPr marL="56575" marR="56575" marT="0" marB="0" anchor="b">
                    <a:lnL>
                      <a:noFill/>
                    </a:lnL>
                    <a:lnR>
                      <a:noFill/>
                    </a:lnR>
                    <a:lnT>
                      <a:noFill/>
                    </a:lnT>
                    <a:lnB>
                      <a:noFill/>
                    </a:lnB>
                    <a:solidFill>
                      <a:srgbClr val="FFFFFF"/>
                    </a:solidFill>
                  </a:tcPr>
                </a:tc>
                <a:tc>
                  <a:txBody>
                    <a:bodyPr/>
                    <a:lstStyle/>
                    <a:p>
                      <a:r>
                        <a:rPr lang="en-US" sz="1500">
                          <a:effectLst/>
                        </a:rPr>
                        <a:t>20% of exempt-purpose expenditures, up to $100,000</a:t>
                      </a:r>
                    </a:p>
                  </a:txBody>
                  <a:tcPr marL="56575" marR="56575" marT="0" marB="0" anchor="b">
                    <a:lnL>
                      <a:noFill/>
                    </a:lnL>
                    <a:lnR>
                      <a:noFill/>
                    </a:lnR>
                    <a:lnT>
                      <a:noFill/>
                    </a:lnT>
                    <a:lnB>
                      <a:noFill/>
                    </a:lnB>
                    <a:solidFill>
                      <a:srgbClr val="FFFFFF"/>
                    </a:solidFill>
                  </a:tcPr>
                </a:tc>
                <a:tc>
                  <a:txBody>
                    <a:bodyPr/>
                    <a:lstStyle/>
                    <a:p>
                      <a:r>
                        <a:rPr lang="en-US" sz="1500">
                          <a:effectLst/>
                        </a:rPr>
                        <a:t>One-quarter of the total direct lobbying expenditure ceiling</a:t>
                      </a:r>
                    </a:p>
                  </a:txBody>
                  <a:tcPr marL="56575" marR="56575" marT="0" marB="0" anchor="b">
                    <a:lnL>
                      <a:noFill/>
                    </a:lnL>
                    <a:lnR>
                      <a:noFill/>
                    </a:lnR>
                    <a:lnT>
                      <a:noFill/>
                    </a:lnT>
                    <a:lnB>
                      <a:noFill/>
                    </a:lnB>
                    <a:solidFill>
                      <a:srgbClr val="FFFFFF"/>
                    </a:solidFill>
                  </a:tcPr>
                </a:tc>
              </a:tr>
              <a:tr h="721261">
                <a:tc>
                  <a:txBody>
                    <a:bodyPr/>
                    <a:lstStyle/>
                    <a:p>
                      <a:r>
                        <a:rPr lang="en-US" sz="1500">
                          <a:effectLst/>
                        </a:rPr>
                        <a:t>&gt;$500,000 - $1 million</a:t>
                      </a:r>
                    </a:p>
                  </a:txBody>
                  <a:tcPr marL="56575" marR="56575" marT="0" marB="0" anchor="b">
                    <a:lnL>
                      <a:noFill/>
                    </a:lnL>
                    <a:lnR>
                      <a:noFill/>
                    </a:lnR>
                    <a:lnT>
                      <a:noFill/>
                    </a:lnT>
                    <a:lnB>
                      <a:noFill/>
                    </a:lnB>
                    <a:solidFill>
                      <a:srgbClr val="FFFFFF"/>
                    </a:solidFill>
                  </a:tcPr>
                </a:tc>
                <a:tc>
                  <a:txBody>
                    <a:bodyPr/>
                    <a:lstStyle/>
                    <a:p>
                      <a:r>
                        <a:rPr lang="en-US" sz="1500">
                          <a:effectLst/>
                        </a:rPr>
                        <a:t>$100,000 + 15% of excess over $500,000</a:t>
                      </a:r>
                    </a:p>
                  </a:txBody>
                  <a:tcPr marL="56575" marR="56575" marT="0" marB="0" anchor="b">
                    <a:lnL>
                      <a:noFill/>
                    </a:lnL>
                    <a:lnR>
                      <a:noFill/>
                    </a:lnR>
                    <a:lnT>
                      <a:noFill/>
                    </a:lnT>
                    <a:lnB>
                      <a:noFill/>
                    </a:lnB>
                    <a:solidFill>
                      <a:srgbClr val="FFFFFF"/>
                    </a:solidFill>
                  </a:tcPr>
                </a:tc>
                <a:tc>
                  <a:txBody>
                    <a:bodyPr/>
                    <a:lstStyle/>
                    <a:p>
                      <a:r>
                        <a:rPr lang="en-US" sz="1500" dirty="0">
                          <a:effectLst/>
                        </a:rPr>
                        <a:t>$25,000+ 3.75% of excess over $500,000</a:t>
                      </a:r>
                    </a:p>
                  </a:txBody>
                  <a:tcPr marL="56575" marR="56575" marT="0" marB="0" anchor="b">
                    <a:lnL>
                      <a:noFill/>
                    </a:lnL>
                    <a:lnR>
                      <a:noFill/>
                    </a:lnR>
                    <a:lnT>
                      <a:noFill/>
                    </a:lnT>
                    <a:lnB>
                      <a:noFill/>
                    </a:lnB>
                    <a:solidFill>
                      <a:srgbClr val="FFFFFF"/>
                    </a:solidFill>
                  </a:tcPr>
                </a:tc>
              </a:tr>
              <a:tr h="721261">
                <a:tc>
                  <a:txBody>
                    <a:bodyPr/>
                    <a:lstStyle/>
                    <a:p>
                      <a:r>
                        <a:rPr lang="en-US" sz="1500">
                          <a:effectLst/>
                        </a:rPr>
                        <a:t>&gt;$1 million to $1.5 million</a:t>
                      </a:r>
                    </a:p>
                  </a:txBody>
                  <a:tcPr marL="56575" marR="56575" marT="0" marB="0" anchor="b">
                    <a:lnL>
                      <a:noFill/>
                    </a:lnL>
                    <a:lnR>
                      <a:noFill/>
                    </a:lnR>
                    <a:lnT>
                      <a:noFill/>
                    </a:lnT>
                    <a:lnB>
                      <a:noFill/>
                    </a:lnB>
                    <a:solidFill>
                      <a:srgbClr val="FFFFFF"/>
                    </a:solidFill>
                  </a:tcPr>
                </a:tc>
                <a:tc>
                  <a:txBody>
                    <a:bodyPr/>
                    <a:lstStyle/>
                    <a:p>
                      <a:r>
                        <a:rPr lang="en-US" sz="1500" dirty="0">
                          <a:effectLst/>
                        </a:rPr>
                        <a:t>$175,000 +10% of excess over $1 million</a:t>
                      </a:r>
                    </a:p>
                  </a:txBody>
                  <a:tcPr marL="56575" marR="56575" marT="0" marB="0" anchor="b">
                    <a:lnL>
                      <a:noFill/>
                    </a:lnL>
                    <a:lnR>
                      <a:noFill/>
                    </a:lnR>
                    <a:lnT>
                      <a:noFill/>
                    </a:lnT>
                    <a:lnB>
                      <a:noFill/>
                    </a:lnB>
                    <a:solidFill>
                      <a:srgbClr val="FFFFFF"/>
                    </a:solidFill>
                  </a:tcPr>
                </a:tc>
                <a:tc>
                  <a:txBody>
                    <a:bodyPr/>
                    <a:lstStyle/>
                    <a:p>
                      <a:r>
                        <a:rPr lang="en-US" sz="1500">
                          <a:effectLst/>
                        </a:rPr>
                        <a:t>$43,750 + 2.5% of excess over $1 million</a:t>
                      </a:r>
                    </a:p>
                  </a:txBody>
                  <a:tcPr marL="56575" marR="56575" marT="0" marB="0" anchor="b">
                    <a:lnL>
                      <a:noFill/>
                    </a:lnL>
                    <a:lnR>
                      <a:noFill/>
                    </a:lnR>
                    <a:lnT>
                      <a:noFill/>
                    </a:lnT>
                    <a:lnB>
                      <a:noFill/>
                    </a:lnB>
                    <a:solidFill>
                      <a:srgbClr val="FFFFFF"/>
                    </a:solidFill>
                  </a:tcPr>
                </a:tc>
              </a:tr>
              <a:tr h="721261">
                <a:tc>
                  <a:txBody>
                    <a:bodyPr/>
                    <a:lstStyle/>
                    <a:p>
                      <a:r>
                        <a:rPr lang="en-US" sz="1500">
                          <a:effectLst/>
                        </a:rPr>
                        <a:t>&gt;$1.5 million to $17 million</a:t>
                      </a:r>
                    </a:p>
                  </a:txBody>
                  <a:tcPr marL="56575" marR="56575" marT="0" marB="0" anchor="b">
                    <a:lnL>
                      <a:noFill/>
                    </a:lnL>
                    <a:lnR>
                      <a:noFill/>
                    </a:lnR>
                    <a:lnT>
                      <a:noFill/>
                    </a:lnT>
                    <a:lnB>
                      <a:noFill/>
                    </a:lnB>
                    <a:solidFill>
                      <a:srgbClr val="FFFFFF"/>
                    </a:solidFill>
                  </a:tcPr>
                </a:tc>
                <a:tc>
                  <a:txBody>
                    <a:bodyPr/>
                    <a:lstStyle/>
                    <a:p>
                      <a:r>
                        <a:rPr lang="en-US" sz="1500">
                          <a:effectLst/>
                        </a:rPr>
                        <a:t>$225,000 + 5% of excess over $1.5 million</a:t>
                      </a:r>
                    </a:p>
                  </a:txBody>
                  <a:tcPr marL="56575" marR="56575" marT="0" marB="0" anchor="b">
                    <a:lnL>
                      <a:noFill/>
                    </a:lnL>
                    <a:lnR>
                      <a:noFill/>
                    </a:lnR>
                    <a:lnT>
                      <a:noFill/>
                    </a:lnT>
                    <a:lnB>
                      <a:noFill/>
                    </a:lnB>
                    <a:solidFill>
                      <a:srgbClr val="FFFFFF"/>
                    </a:solidFill>
                  </a:tcPr>
                </a:tc>
                <a:tc>
                  <a:txBody>
                    <a:bodyPr/>
                    <a:lstStyle/>
                    <a:p>
                      <a:r>
                        <a:rPr lang="en-US" sz="1500">
                          <a:effectLst/>
                        </a:rPr>
                        <a:t>$56,250 + 1.25% of excess over $1.5 million</a:t>
                      </a:r>
                    </a:p>
                  </a:txBody>
                  <a:tcPr marL="56575" marR="56575" marT="0" marB="0" anchor="b">
                    <a:lnL>
                      <a:noFill/>
                    </a:lnL>
                    <a:lnR>
                      <a:noFill/>
                    </a:lnR>
                    <a:lnT>
                      <a:noFill/>
                    </a:lnT>
                    <a:lnB>
                      <a:noFill/>
                    </a:lnB>
                    <a:solidFill>
                      <a:srgbClr val="FFFFFF"/>
                    </a:solidFill>
                  </a:tcPr>
                </a:tc>
              </a:tr>
              <a:tr h="242866">
                <a:tc>
                  <a:txBody>
                    <a:bodyPr/>
                    <a:lstStyle/>
                    <a:p>
                      <a:r>
                        <a:rPr lang="en-US" sz="1500">
                          <a:effectLst/>
                        </a:rPr>
                        <a:t>Over $17 million</a:t>
                      </a:r>
                    </a:p>
                  </a:txBody>
                  <a:tcPr marL="56575" marR="56575" marT="0" marB="0" anchor="b">
                    <a:lnL>
                      <a:noFill/>
                    </a:lnL>
                    <a:lnR>
                      <a:noFill/>
                    </a:lnR>
                    <a:lnT>
                      <a:noFill/>
                    </a:lnT>
                    <a:lnB>
                      <a:noFill/>
                    </a:lnB>
                    <a:solidFill>
                      <a:srgbClr val="FFFFFF"/>
                    </a:solidFill>
                  </a:tcPr>
                </a:tc>
                <a:tc>
                  <a:txBody>
                    <a:bodyPr/>
                    <a:lstStyle/>
                    <a:p>
                      <a:r>
                        <a:rPr lang="en-US" sz="1500" dirty="0">
                          <a:effectLst/>
                        </a:rPr>
                        <a:t>$1 million</a:t>
                      </a:r>
                    </a:p>
                  </a:txBody>
                  <a:tcPr marL="56575" marR="56575" marT="0" marB="0" anchor="b">
                    <a:lnL>
                      <a:noFill/>
                    </a:lnL>
                    <a:lnR>
                      <a:noFill/>
                    </a:lnR>
                    <a:lnT>
                      <a:noFill/>
                    </a:lnT>
                    <a:lnB>
                      <a:noFill/>
                    </a:lnB>
                    <a:solidFill>
                      <a:srgbClr val="FFFFFF"/>
                    </a:solidFill>
                  </a:tcPr>
                </a:tc>
                <a:tc>
                  <a:txBody>
                    <a:bodyPr/>
                    <a:lstStyle/>
                    <a:p>
                      <a:r>
                        <a:rPr lang="en-US" sz="1500" dirty="0">
                          <a:effectLst/>
                        </a:rPr>
                        <a:t>$250,000</a:t>
                      </a:r>
                    </a:p>
                  </a:txBody>
                  <a:tcPr marL="56575" marR="56575" marT="0" marB="0" anchor="b">
                    <a:lnL>
                      <a:noFill/>
                    </a:lnL>
                    <a:lnR>
                      <a:noFill/>
                    </a:lnR>
                    <a:lnT>
                      <a:noFill/>
                    </a:lnT>
                    <a:lnB>
                      <a:noFill/>
                    </a:lnB>
                    <a:solidFill>
                      <a:srgbClr val="FFFFFF"/>
                    </a:solidFill>
                  </a:tcPr>
                </a:tc>
              </a:tr>
            </a:tbl>
          </a:graphicData>
        </a:graphic>
      </p:graphicFrame>
      <p:sp>
        <p:nvSpPr>
          <p:cNvPr id="6" name="TextBox 5"/>
          <p:cNvSpPr txBox="1"/>
          <p:nvPr/>
        </p:nvSpPr>
        <p:spPr>
          <a:xfrm>
            <a:off x="1865655" y="1954935"/>
            <a:ext cx="5791200" cy="2862322"/>
          </a:xfrm>
          <a:prstGeom prst="rect">
            <a:avLst/>
          </a:prstGeom>
          <a:noFill/>
        </p:spPr>
        <p:txBody>
          <a:bodyPr wrap="square" rtlCol="0">
            <a:spAutoFit/>
          </a:bodyPr>
          <a:lstStyle/>
          <a:p>
            <a:r>
              <a:rPr lang="en-US" sz="18000" dirty="0" smtClean="0">
                <a:solidFill>
                  <a:srgbClr val="FF0000"/>
                </a:solidFill>
              </a:rPr>
              <a:t>YES!</a:t>
            </a:r>
            <a:endParaRPr lang="en-US" sz="18000" dirty="0">
              <a:solidFill>
                <a:srgbClr val="FF0000"/>
              </a:solidFill>
            </a:endParaRPr>
          </a:p>
        </p:txBody>
      </p:sp>
      <p:pic>
        <p:nvPicPr>
          <p:cNvPr id="7" name="Picture 6"/>
          <p:cNvPicPr>
            <a:picLocks noChangeAspect="1"/>
          </p:cNvPicPr>
          <p:nvPr/>
        </p:nvPicPr>
        <p:blipFill>
          <a:blip r:embed="rId3"/>
          <a:stretch>
            <a:fillRect/>
          </a:stretch>
        </p:blipFill>
        <p:spPr>
          <a:xfrm>
            <a:off x="151533" y="928801"/>
            <a:ext cx="8596105" cy="36579"/>
          </a:xfrm>
          <a:prstGeom prst="rect">
            <a:avLst/>
          </a:prstGeom>
        </p:spPr>
      </p:pic>
      <p:sp>
        <p:nvSpPr>
          <p:cNvPr id="4" name="TextBox 3"/>
          <p:cNvSpPr txBox="1"/>
          <p:nvPr/>
        </p:nvSpPr>
        <p:spPr>
          <a:xfrm>
            <a:off x="693481" y="6246401"/>
            <a:ext cx="7757038" cy="461665"/>
          </a:xfrm>
          <a:prstGeom prst="rect">
            <a:avLst/>
          </a:prstGeom>
          <a:noFill/>
        </p:spPr>
        <p:txBody>
          <a:bodyPr wrap="square" rtlCol="0">
            <a:spAutoFit/>
          </a:bodyPr>
          <a:lstStyle/>
          <a:p>
            <a:r>
              <a:rPr lang="en-US" sz="2400" b="1" dirty="0" smtClean="0">
                <a:solidFill>
                  <a:srgbClr val="C00000"/>
                </a:solidFill>
                <a:latin typeface="+mn-lt"/>
              </a:rPr>
              <a:t>Plus, as an individual constituent, you can always advocate!</a:t>
            </a:r>
            <a:endParaRPr lang="en-US" sz="2400" b="1" dirty="0">
              <a:solidFill>
                <a:srgbClr val="C00000"/>
              </a:solidFill>
              <a:latin typeface="+mn-lt"/>
            </a:endParaRPr>
          </a:p>
        </p:txBody>
      </p:sp>
      <p:sp>
        <p:nvSpPr>
          <p:cNvPr id="8" name="TextBox 7"/>
          <p:cNvSpPr txBox="1"/>
          <p:nvPr/>
        </p:nvSpPr>
        <p:spPr>
          <a:xfrm>
            <a:off x="3269400" y="1041403"/>
            <a:ext cx="2605200" cy="523220"/>
          </a:xfrm>
          <a:prstGeom prst="rect">
            <a:avLst/>
          </a:prstGeom>
          <a:noFill/>
        </p:spPr>
        <p:txBody>
          <a:bodyPr wrap="none" rtlCol="0">
            <a:spAutoFit/>
          </a:bodyPr>
          <a:lstStyle/>
          <a:p>
            <a:r>
              <a:rPr lang="en-US" sz="2800" dirty="0" smtClean="0"/>
              <a:t>501(h) Election</a:t>
            </a:r>
            <a:endParaRPr lang="en-US" sz="2800" dirty="0"/>
          </a:p>
        </p:txBody>
      </p:sp>
    </p:spTree>
    <p:extLst>
      <p:ext uri="{BB962C8B-B14F-4D97-AF65-F5344CB8AC3E}">
        <p14:creationId xmlns:p14="http://schemas.microsoft.com/office/powerpoint/2010/main" val="301045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74" y="52722"/>
            <a:ext cx="8229600" cy="609600"/>
          </a:xfrm>
        </p:spPr>
        <p:txBody>
          <a:bodyPr/>
          <a:lstStyle/>
          <a:p>
            <a:r>
              <a:rPr lang="en-US" sz="3600" b="1" dirty="0">
                <a:latin typeface="Calibri" panose="020F0502020204030204" pitchFamily="34" charset="0"/>
              </a:rPr>
              <a:t>Does </a:t>
            </a:r>
            <a:r>
              <a:rPr lang="en-US" sz="3600" b="1" dirty="0" smtClean="0">
                <a:latin typeface="Calibri" panose="020F0502020204030204" pitchFamily="34" charset="0"/>
              </a:rPr>
              <a:t>Advocacy Work</a:t>
            </a:r>
            <a:r>
              <a:rPr lang="en-US" sz="3600" b="1" dirty="0">
                <a:latin typeface="Calibri" panose="020F0502020204030204" pitchFamily="34" charset="0"/>
              </a:rPr>
              <a:t>?</a:t>
            </a:r>
            <a:endParaRPr lang="en-US" sz="3600" b="1" dirty="0"/>
          </a:p>
        </p:txBody>
      </p:sp>
      <p:sp>
        <p:nvSpPr>
          <p:cNvPr id="3" name="Content Placeholder 2"/>
          <p:cNvSpPr>
            <a:spLocks noGrp="1"/>
          </p:cNvSpPr>
          <p:nvPr>
            <p:ph idx="1"/>
          </p:nvPr>
        </p:nvSpPr>
        <p:spPr>
          <a:xfrm>
            <a:off x="0" y="804101"/>
            <a:ext cx="9144000" cy="639762"/>
          </a:xfrm>
        </p:spPr>
        <p:txBody>
          <a:bodyPr/>
          <a:lstStyle/>
          <a:p>
            <a:pPr marL="0" lvl="1" indent="0" algn="ctr">
              <a:lnSpc>
                <a:spcPct val="90000"/>
              </a:lnSpc>
              <a:buNone/>
            </a:pPr>
            <a:r>
              <a:rPr lang="en-US" sz="2100" dirty="0"/>
              <a:t>“If your </a:t>
            </a:r>
            <a:r>
              <a:rPr lang="en-US" sz="2100" dirty="0" smtClean="0"/>
              <a:t>Senator/Rep. </a:t>
            </a:r>
            <a:r>
              <a:rPr lang="en-US" sz="2100" dirty="0"/>
              <a:t>has not </a:t>
            </a:r>
            <a:r>
              <a:rPr lang="en-US" sz="2100" dirty="0" smtClean="0"/>
              <a:t>arrived </a:t>
            </a:r>
            <a:r>
              <a:rPr lang="en-US" sz="2100" dirty="0"/>
              <a:t>at </a:t>
            </a:r>
            <a:r>
              <a:rPr lang="en-US" sz="2100" dirty="0" smtClean="0"/>
              <a:t>a decision </a:t>
            </a:r>
            <a:r>
              <a:rPr lang="en-US" sz="2100" dirty="0"/>
              <a:t>on an issue, how much influence might the following </a:t>
            </a:r>
            <a:r>
              <a:rPr lang="en-US" sz="2100" dirty="0" smtClean="0"/>
              <a:t>strategies </a:t>
            </a:r>
            <a:r>
              <a:rPr lang="en-US" sz="2100" dirty="0"/>
              <a:t>directed to </a:t>
            </a:r>
            <a:r>
              <a:rPr lang="en-US" sz="2100" dirty="0" smtClean="0"/>
              <a:t>his/her D.C. office have?" </a:t>
            </a:r>
            <a:endParaRPr lang="en-US" sz="2100" dirty="0"/>
          </a:p>
          <a:p>
            <a:pPr lvl="1">
              <a:lnSpc>
                <a:spcPct val="90000"/>
              </a:lnSpc>
            </a:pPr>
            <a:endParaRPr lang="en-US" dirty="0"/>
          </a:p>
          <a:p>
            <a:pPr lvl="1"/>
            <a:endParaRPr lang="en-US" sz="2400" dirty="0">
              <a:latin typeface="Calibri" panose="020F0502020204030204" pitchFamily="34" charset="0"/>
            </a:endParaRPr>
          </a:p>
        </p:txBody>
      </p:sp>
      <p:graphicFrame>
        <p:nvGraphicFramePr>
          <p:cNvPr id="5" name="Chart 4"/>
          <p:cNvGraphicFramePr>
            <a:graphicFrameLocks/>
          </p:cNvGraphicFramePr>
          <p:nvPr>
            <p:extLst>
              <p:ext uri="{D42A27DB-BD31-4B8C-83A1-F6EECF244321}">
                <p14:modId xmlns:p14="http://schemas.microsoft.com/office/powerpoint/2010/main" val="1536056892"/>
              </p:ext>
            </p:extLst>
          </p:nvPr>
        </p:nvGraphicFramePr>
        <p:xfrm>
          <a:off x="197747" y="1651792"/>
          <a:ext cx="8717654" cy="5206208"/>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5"/>
          <p:cNvPicPr>
            <a:picLocks noChangeAspect="1"/>
          </p:cNvPicPr>
          <p:nvPr/>
        </p:nvPicPr>
        <p:blipFill>
          <a:blip r:embed="rId4"/>
          <a:stretch>
            <a:fillRect/>
          </a:stretch>
        </p:blipFill>
        <p:spPr>
          <a:xfrm>
            <a:off x="222131" y="681847"/>
            <a:ext cx="8596105" cy="36579"/>
          </a:xfrm>
          <a:prstGeom prst="rect">
            <a:avLst/>
          </a:prstGeom>
        </p:spPr>
      </p:pic>
      <p:sp>
        <p:nvSpPr>
          <p:cNvPr id="7" name="TextBox 6"/>
          <p:cNvSpPr txBox="1"/>
          <p:nvPr/>
        </p:nvSpPr>
        <p:spPr>
          <a:xfrm>
            <a:off x="5257800" y="6550223"/>
            <a:ext cx="4033476" cy="307777"/>
          </a:xfrm>
          <a:prstGeom prst="rect">
            <a:avLst/>
          </a:prstGeom>
          <a:noFill/>
        </p:spPr>
        <p:txBody>
          <a:bodyPr wrap="none" rtlCol="0">
            <a:spAutoFit/>
          </a:bodyPr>
          <a:lstStyle/>
          <a:p>
            <a:r>
              <a:rPr lang="en-US" sz="1400" dirty="0" smtClean="0"/>
              <a:t>Source: Congressional Management Foundation</a:t>
            </a:r>
            <a:endParaRPr lang="en-US" sz="1400" dirty="0"/>
          </a:p>
        </p:txBody>
      </p:sp>
    </p:spTree>
    <p:extLst>
      <p:ext uri="{BB962C8B-B14F-4D97-AF65-F5344CB8AC3E}">
        <p14:creationId xmlns:p14="http://schemas.microsoft.com/office/powerpoint/2010/main" val="1067977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idx="4294967295"/>
          </p:nvPr>
        </p:nvSpPr>
        <p:spPr>
          <a:xfrm>
            <a:off x="495300" y="817272"/>
            <a:ext cx="8077200" cy="1524000"/>
          </a:xfrm>
        </p:spPr>
        <p:txBody>
          <a:bodyPr/>
          <a:lstStyle/>
          <a:p>
            <a:pPr eaLnBrk="1" hangingPunct="1"/>
            <a:r>
              <a:rPr lang="en-US" b="1" dirty="0" smtClean="0"/>
              <a:t/>
            </a:r>
            <a:br>
              <a:rPr lang="en-US" b="1" dirty="0" smtClean="0"/>
            </a:br>
            <a:r>
              <a:rPr lang="en-US" b="1" dirty="0" smtClean="0"/>
              <a:t>FIGHTING </a:t>
            </a:r>
            <a:r>
              <a:rPr lang="en-US" b="1" dirty="0"/>
              <a:t>HUNGER:  COLLECTIVE ACTION AND ADVOCACY</a:t>
            </a:r>
            <a:r>
              <a:rPr lang="en-US" dirty="0" smtClean="0"/>
              <a:t/>
            </a:r>
            <a:br>
              <a:rPr lang="en-US" dirty="0" smtClean="0"/>
            </a:br>
            <a:endParaRPr lang="en-US" altLang="en-US" b="1" dirty="0" smtClean="0"/>
          </a:p>
        </p:txBody>
      </p:sp>
      <p:sp>
        <p:nvSpPr>
          <p:cNvPr id="2051" name="TextBox 3"/>
          <p:cNvSpPr txBox="1">
            <a:spLocks noChangeArrowheads="1"/>
          </p:cNvSpPr>
          <p:nvPr/>
        </p:nvSpPr>
        <p:spPr bwMode="auto">
          <a:xfrm>
            <a:off x="1080215" y="2560038"/>
            <a:ext cx="7062654" cy="1384995"/>
          </a:xfrm>
          <a:prstGeom prst="rect">
            <a:avLst/>
          </a:prstGeom>
          <a:noFill/>
          <a:ln w="9525">
            <a:noFill/>
            <a:miter lim="800000"/>
            <a:headEnd/>
            <a:tailEnd/>
          </a:ln>
        </p:spPr>
        <p:txBody>
          <a:bodyPr wrap="square">
            <a:spAutoFit/>
          </a:bodyPr>
          <a:lstStyle/>
          <a:p>
            <a:pPr algn="ctr"/>
            <a:r>
              <a:rPr lang="en-US" altLang="en-US" sz="2800" dirty="0" smtClean="0">
                <a:latin typeface="Calibri" pitchFamily="34" charset="0"/>
              </a:rPr>
              <a:t>Hunger Advocacy 101 </a:t>
            </a:r>
          </a:p>
          <a:p>
            <a:pPr algn="ctr"/>
            <a:r>
              <a:rPr lang="en-US" altLang="en-US" sz="2800" dirty="0" smtClean="0">
                <a:latin typeface="Calibri" pitchFamily="34" charset="0"/>
              </a:rPr>
              <a:t>– MAHN Conference–  </a:t>
            </a:r>
            <a:endParaRPr lang="en-US" altLang="en-US" sz="2800" dirty="0">
              <a:latin typeface="Calibri" pitchFamily="34" charset="0"/>
            </a:endParaRPr>
          </a:p>
          <a:p>
            <a:pPr algn="ctr"/>
            <a:r>
              <a:rPr lang="en-US" altLang="en-US" sz="2800" dirty="0" smtClean="0">
                <a:latin typeface="Calibri" pitchFamily="34" charset="0"/>
              </a:rPr>
              <a:t>May 12, 2017 </a:t>
            </a:r>
            <a:endParaRPr lang="en-US" altLang="en-US" sz="2800" dirty="0">
              <a:latin typeface="Calibri" pitchFamily="34" charset="0"/>
            </a:endParaRPr>
          </a:p>
        </p:txBody>
      </p:sp>
      <p:cxnSp>
        <p:nvCxnSpPr>
          <p:cNvPr id="6" name="Straight Connector 5"/>
          <p:cNvCxnSpPr/>
          <p:nvPr/>
        </p:nvCxnSpPr>
        <p:spPr>
          <a:xfrm>
            <a:off x="457200" y="685800"/>
            <a:ext cx="81534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2054" name="Picture 7" descr="CAH_Logo_Final_web.jpg"/>
          <p:cNvPicPr>
            <a:picLocks noChangeAspect="1"/>
          </p:cNvPicPr>
          <p:nvPr/>
        </p:nvPicPr>
        <p:blipFill>
          <a:blip r:embed="rId3" cstate="print"/>
          <a:srcRect/>
          <a:stretch>
            <a:fillRect/>
          </a:stretch>
        </p:blipFill>
        <p:spPr bwMode="auto">
          <a:xfrm>
            <a:off x="7315200" y="3923874"/>
            <a:ext cx="1373042" cy="1693997"/>
          </a:xfrm>
          <a:prstGeom prst="rect">
            <a:avLst/>
          </a:prstGeom>
          <a:noFill/>
          <a:ln w="9525">
            <a:noFill/>
            <a:miter lim="800000"/>
            <a:headEnd/>
            <a:tailEnd/>
          </a:ln>
        </p:spPr>
      </p:pic>
      <p:sp>
        <p:nvSpPr>
          <p:cNvPr id="2055" name="TextBox 8"/>
          <p:cNvSpPr txBox="1">
            <a:spLocks noChangeArrowheads="1"/>
          </p:cNvSpPr>
          <p:nvPr/>
        </p:nvSpPr>
        <p:spPr bwMode="auto">
          <a:xfrm>
            <a:off x="5585221" y="5715000"/>
            <a:ext cx="3275360" cy="923330"/>
          </a:xfrm>
          <a:prstGeom prst="rect">
            <a:avLst/>
          </a:prstGeom>
          <a:noFill/>
          <a:ln w="9525">
            <a:noFill/>
            <a:miter lim="800000"/>
            <a:headEnd/>
            <a:tailEnd/>
          </a:ln>
        </p:spPr>
        <p:txBody>
          <a:bodyPr wrap="square">
            <a:spAutoFit/>
          </a:bodyPr>
          <a:lstStyle/>
          <a:p>
            <a:pPr algn="r"/>
            <a:r>
              <a:rPr lang="en-US" altLang="en-US" i="1" dirty="0">
                <a:latin typeface="Calibri" pitchFamily="34" charset="0"/>
              </a:rPr>
              <a:t>Kathy </a:t>
            </a:r>
            <a:r>
              <a:rPr lang="en-US" altLang="en-US" i="1" dirty="0" smtClean="0">
                <a:latin typeface="Calibri" pitchFamily="34" charset="0"/>
              </a:rPr>
              <a:t>Fisher</a:t>
            </a:r>
          </a:p>
          <a:p>
            <a:pPr algn="r"/>
            <a:r>
              <a:rPr lang="en-US" altLang="en-US" i="1" dirty="0" smtClean="0">
                <a:latin typeface="Calibri" pitchFamily="34" charset="0"/>
              </a:rPr>
              <a:t>Policy Director                                               </a:t>
            </a:r>
            <a:r>
              <a:rPr lang="en-US" altLang="en-US" i="1" dirty="0">
                <a:latin typeface="Calibri" pitchFamily="34" charset="0"/>
              </a:rPr>
              <a:t>www.hungercoalition.org</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8438" y="4717601"/>
            <a:ext cx="3481388" cy="1049451"/>
          </a:xfrm>
          <a:prstGeom prst="rect">
            <a:avLst/>
          </a:prstGeom>
        </p:spPr>
      </p:pic>
      <p:sp>
        <p:nvSpPr>
          <p:cNvPr id="9" name="TextBox 8"/>
          <p:cNvSpPr txBox="1">
            <a:spLocks noChangeArrowheads="1"/>
          </p:cNvSpPr>
          <p:nvPr/>
        </p:nvSpPr>
        <p:spPr bwMode="auto">
          <a:xfrm>
            <a:off x="374989" y="5715000"/>
            <a:ext cx="3229394" cy="923330"/>
          </a:xfrm>
          <a:prstGeom prst="rect">
            <a:avLst/>
          </a:prstGeom>
          <a:noFill/>
          <a:ln w="9525">
            <a:noFill/>
            <a:miter lim="800000"/>
            <a:headEnd/>
            <a:tailEnd/>
          </a:ln>
        </p:spPr>
        <p:txBody>
          <a:bodyPr wrap="square">
            <a:spAutoFit/>
          </a:bodyPr>
          <a:lstStyle/>
          <a:p>
            <a:r>
              <a:rPr lang="en-US" altLang="en-US" i="1" dirty="0" smtClean="0">
                <a:latin typeface="Calibri" pitchFamily="34" charset="0"/>
              </a:rPr>
              <a:t>Emma Kornetsky</a:t>
            </a:r>
            <a:endParaRPr lang="en-US" altLang="en-US" i="1" dirty="0">
              <a:latin typeface="Calibri" pitchFamily="34" charset="0"/>
            </a:endParaRPr>
          </a:p>
          <a:p>
            <a:r>
              <a:rPr lang="en-US" altLang="en-US" i="1" dirty="0" smtClean="0">
                <a:latin typeface="Calibri" pitchFamily="34" charset="0"/>
              </a:rPr>
              <a:t>Manager, Government Affairs</a:t>
            </a:r>
          </a:p>
          <a:p>
            <a:r>
              <a:rPr lang="en-US" altLang="en-US" i="1" dirty="0" smtClean="0">
                <a:latin typeface="Calibri" pitchFamily="34" charset="0"/>
              </a:rPr>
              <a:t>www.philabundance.org</a:t>
            </a:r>
            <a:endParaRPr lang="en-US" altLang="en-US" i="1" dirty="0">
              <a:latin typeface="Calibri" pitchFamily="34" charset="0"/>
            </a:endParaRPr>
          </a:p>
        </p:txBody>
      </p:sp>
      <p:cxnSp>
        <p:nvCxnSpPr>
          <p:cNvPr id="10" name="Straight Connector 9"/>
          <p:cNvCxnSpPr/>
          <p:nvPr/>
        </p:nvCxnSpPr>
        <p:spPr>
          <a:xfrm>
            <a:off x="534842" y="2438400"/>
            <a:ext cx="81534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952500" y="184667"/>
            <a:ext cx="7239000" cy="868362"/>
          </a:xfrm>
        </p:spPr>
        <p:txBody>
          <a:bodyPr/>
          <a:lstStyle/>
          <a:p>
            <a:pPr eaLnBrk="1" hangingPunct="1"/>
            <a:r>
              <a:rPr lang="en-US" b="1" dirty="0" smtClean="0"/>
              <a:t>Advocacy Tools</a:t>
            </a:r>
          </a:p>
        </p:txBody>
      </p:sp>
      <p:sp>
        <p:nvSpPr>
          <p:cNvPr id="6" name="TextBox 7"/>
          <p:cNvSpPr txBox="1">
            <a:spLocks noChangeArrowheads="1"/>
          </p:cNvSpPr>
          <p:nvPr/>
        </p:nvSpPr>
        <p:spPr bwMode="auto">
          <a:xfrm>
            <a:off x="286139" y="1390724"/>
            <a:ext cx="5257800" cy="3693319"/>
          </a:xfrm>
          <a:prstGeom prst="rect">
            <a:avLst/>
          </a:prstGeom>
          <a:noFill/>
          <a:ln w="9525">
            <a:noFill/>
            <a:miter lim="800000"/>
            <a:headEnd/>
            <a:tailEnd/>
          </a:ln>
        </p:spPr>
        <p:txBody>
          <a:bodyPr wrap="square">
            <a:spAutoFit/>
          </a:bodyPr>
          <a:lstStyle/>
          <a:p>
            <a:pPr>
              <a:buFont typeface="Arial" pitchFamily="34" charset="0"/>
              <a:buChar char="•"/>
            </a:pPr>
            <a:r>
              <a:rPr lang="en-US" altLang="en-US" sz="2600" dirty="0" smtClean="0">
                <a:latin typeface="Calibri" pitchFamily="34" charset="0"/>
              </a:rPr>
              <a:t>  Education/</a:t>
            </a:r>
            <a:r>
              <a:rPr lang="en-US" altLang="en-US" sz="2600" dirty="0">
                <a:latin typeface="Calibri" pitchFamily="34" charset="0"/>
              </a:rPr>
              <a:t>A</a:t>
            </a:r>
            <a:r>
              <a:rPr lang="en-US" altLang="en-US" sz="2600" dirty="0" smtClean="0">
                <a:latin typeface="Calibri" pitchFamily="34" charset="0"/>
              </a:rPr>
              <a:t>wareness</a:t>
            </a:r>
          </a:p>
          <a:p>
            <a:pPr>
              <a:buFont typeface="Arial" pitchFamily="34" charset="0"/>
              <a:buChar char="•"/>
            </a:pPr>
            <a:r>
              <a:rPr lang="en-US" altLang="en-US" sz="2600" dirty="0" smtClean="0">
                <a:latin typeface="Calibri" pitchFamily="34" charset="0"/>
              </a:rPr>
              <a:t>  Policy </a:t>
            </a:r>
            <a:r>
              <a:rPr lang="en-US" altLang="en-US" sz="2600" dirty="0">
                <a:latin typeface="Calibri" pitchFamily="34" charset="0"/>
              </a:rPr>
              <a:t>B</a:t>
            </a:r>
            <a:r>
              <a:rPr lang="en-US" altLang="en-US" sz="2600" dirty="0" smtClean="0">
                <a:latin typeface="Calibri" pitchFamily="34" charset="0"/>
              </a:rPr>
              <a:t>riefs &amp; Fact Sheets</a:t>
            </a:r>
          </a:p>
          <a:p>
            <a:pPr>
              <a:buFont typeface="Arial" pitchFamily="34" charset="0"/>
              <a:buChar char="•"/>
            </a:pPr>
            <a:r>
              <a:rPr lang="en-US" altLang="en-US" sz="2600" dirty="0" smtClean="0">
                <a:latin typeface="Calibri" pitchFamily="34" charset="0"/>
              </a:rPr>
              <a:t>  Coalition building</a:t>
            </a:r>
          </a:p>
          <a:p>
            <a:pPr>
              <a:buFont typeface="Arial" pitchFamily="34" charset="0"/>
              <a:buChar char="•"/>
            </a:pPr>
            <a:r>
              <a:rPr lang="en-US" altLang="en-US" sz="2600" dirty="0">
                <a:latin typeface="Calibri" pitchFamily="34" charset="0"/>
              </a:rPr>
              <a:t>  </a:t>
            </a:r>
            <a:r>
              <a:rPr lang="en-US" altLang="en-US" sz="2600" dirty="0" smtClean="0">
                <a:latin typeface="Calibri" pitchFamily="34" charset="0"/>
              </a:rPr>
              <a:t>Meetings with elected and                            </a:t>
            </a:r>
          </a:p>
          <a:p>
            <a:r>
              <a:rPr lang="en-US" altLang="en-US" sz="2600" dirty="0">
                <a:latin typeface="Calibri" pitchFamily="34" charset="0"/>
              </a:rPr>
              <a:t> </a:t>
            </a:r>
            <a:r>
              <a:rPr lang="en-US" altLang="en-US" sz="2600" dirty="0" smtClean="0">
                <a:latin typeface="Calibri" pitchFamily="34" charset="0"/>
              </a:rPr>
              <a:t>   administrative officials</a:t>
            </a:r>
            <a:endParaRPr lang="en-US" altLang="en-US" sz="2600" dirty="0">
              <a:latin typeface="Calibri" pitchFamily="34" charset="0"/>
            </a:endParaRPr>
          </a:p>
          <a:p>
            <a:pPr>
              <a:buFont typeface="Arial" pitchFamily="34" charset="0"/>
              <a:buChar char="•"/>
            </a:pPr>
            <a:r>
              <a:rPr lang="en-US" altLang="en-US" sz="2600" dirty="0">
                <a:latin typeface="Calibri" pitchFamily="34" charset="0"/>
              </a:rPr>
              <a:t>  </a:t>
            </a:r>
            <a:r>
              <a:rPr lang="en-US" altLang="en-US" sz="2600" dirty="0" smtClean="0">
                <a:latin typeface="Calibri" pitchFamily="34" charset="0"/>
              </a:rPr>
              <a:t>Testimony and comments</a:t>
            </a:r>
            <a:endParaRPr lang="en-US" altLang="en-US" sz="2600" u="sng" dirty="0">
              <a:latin typeface="Calibri" pitchFamily="34" charset="0"/>
            </a:endParaRPr>
          </a:p>
          <a:p>
            <a:pPr>
              <a:buFont typeface="Arial" pitchFamily="34" charset="0"/>
              <a:buChar char="•"/>
            </a:pPr>
            <a:r>
              <a:rPr lang="en-US" altLang="en-US" sz="2600" dirty="0" smtClean="0">
                <a:latin typeface="Calibri" pitchFamily="34" charset="0"/>
              </a:rPr>
              <a:t>  Print </a:t>
            </a:r>
            <a:r>
              <a:rPr lang="en-US" altLang="en-US" sz="2600" dirty="0">
                <a:latin typeface="Calibri" pitchFamily="34" charset="0"/>
              </a:rPr>
              <a:t>and social </a:t>
            </a:r>
            <a:r>
              <a:rPr lang="en-US" altLang="en-US" sz="2600" dirty="0" smtClean="0">
                <a:latin typeface="Calibri" pitchFamily="34" charset="0"/>
              </a:rPr>
              <a:t>media, e-alerts”</a:t>
            </a:r>
          </a:p>
          <a:p>
            <a:pPr>
              <a:buFont typeface="Arial" pitchFamily="34" charset="0"/>
              <a:buChar char="•"/>
            </a:pPr>
            <a:r>
              <a:rPr lang="en-US" altLang="en-US" sz="2600" dirty="0" smtClean="0">
                <a:latin typeface="Calibri" pitchFamily="34" charset="0"/>
              </a:rPr>
              <a:t>  Letters</a:t>
            </a:r>
            <a:r>
              <a:rPr lang="en-US" altLang="en-US" sz="2600" dirty="0">
                <a:latin typeface="Calibri" pitchFamily="34" charset="0"/>
              </a:rPr>
              <a:t>, post cards, </a:t>
            </a:r>
            <a:r>
              <a:rPr lang="en-US" altLang="en-US" sz="2600" dirty="0" smtClean="0">
                <a:latin typeface="Calibri" pitchFamily="34" charset="0"/>
              </a:rPr>
              <a:t>petitions,    </a:t>
            </a:r>
          </a:p>
          <a:p>
            <a:r>
              <a:rPr lang="en-US" altLang="en-US" sz="2600" dirty="0">
                <a:latin typeface="Calibri" pitchFamily="34" charset="0"/>
              </a:rPr>
              <a:t> </a:t>
            </a:r>
            <a:r>
              <a:rPr lang="en-US" altLang="en-US" sz="2600" dirty="0" smtClean="0">
                <a:latin typeface="Calibri" pitchFamily="34" charset="0"/>
              </a:rPr>
              <a:t>   stories</a:t>
            </a:r>
          </a:p>
        </p:txBody>
      </p:sp>
      <p:sp>
        <p:nvSpPr>
          <p:cNvPr id="8" name="TextBox 7"/>
          <p:cNvSpPr txBox="1"/>
          <p:nvPr/>
        </p:nvSpPr>
        <p:spPr>
          <a:xfrm>
            <a:off x="1295399" y="5342587"/>
            <a:ext cx="6553200" cy="1200329"/>
          </a:xfrm>
          <a:prstGeom prst="rect">
            <a:avLst/>
          </a:prstGeom>
          <a:noFill/>
        </p:spPr>
        <p:txBody>
          <a:bodyPr wrap="square" rtlCol="0">
            <a:spAutoFit/>
          </a:bodyPr>
          <a:lstStyle/>
          <a:p>
            <a:pPr algn="ctr"/>
            <a:r>
              <a:rPr lang="en-US" sz="3600" b="1" dirty="0" smtClean="0"/>
              <a:t>One of our most important tools: </a:t>
            </a:r>
            <a:r>
              <a:rPr lang="en-US" sz="3600" b="1" i="1" u="sng" dirty="0" smtClean="0"/>
              <a:t>YOUR VOICE!</a:t>
            </a:r>
            <a:endParaRPr lang="en-US" sz="3600" b="1" i="1" u="sng" dirty="0"/>
          </a:p>
        </p:txBody>
      </p:sp>
      <p:pic>
        <p:nvPicPr>
          <p:cNvPr id="36866" name="Picture 2" descr="https://sicklecellbodypolitics.files.wordpress.com/2011/02/cr11_1_self-advocacy-in-wakefield-district.png"/>
          <p:cNvPicPr>
            <a:picLocks noChangeAspect="1" noChangeArrowheads="1"/>
          </p:cNvPicPr>
          <p:nvPr/>
        </p:nvPicPr>
        <p:blipFill>
          <a:blip r:embed="rId3" cstate="print"/>
          <a:srcRect/>
          <a:stretch>
            <a:fillRect/>
          </a:stretch>
        </p:blipFill>
        <p:spPr bwMode="auto">
          <a:xfrm>
            <a:off x="4800600" y="999187"/>
            <a:ext cx="4343400" cy="4343400"/>
          </a:xfrm>
          <a:prstGeom prst="rect">
            <a:avLst/>
          </a:prstGeom>
          <a:noFill/>
        </p:spPr>
      </p:pic>
      <p:pic>
        <p:nvPicPr>
          <p:cNvPr id="5" name="Picture 4"/>
          <p:cNvPicPr>
            <a:picLocks noChangeAspect="1"/>
          </p:cNvPicPr>
          <p:nvPr/>
        </p:nvPicPr>
        <p:blipFill>
          <a:blip r:embed="rId4"/>
          <a:stretch>
            <a:fillRect/>
          </a:stretch>
        </p:blipFill>
        <p:spPr>
          <a:xfrm>
            <a:off x="273947" y="1067965"/>
            <a:ext cx="8596105" cy="365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8"/>
                                        </p:tgtEl>
                                        <p:attrNameLst>
                                          <p:attrName>fillcolor</p:attrName>
                                        </p:attrNameLst>
                                      </p:cBhvr>
                                      <p:to>
                                        <a:schemeClr val="accent2"/>
                                      </p:to>
                                    </p:animClr>
                                    <p:set>
                                      <p:cBhvr>
                                        <p:cTn id="7" dur="2000" fill="hold"/>
                                        <p:tgtEl>
                                          <p:spTgt spid="8"/>
                                        </p:tgtEl>
                                        <p:attrNameLst>
                                          <p:attrName>fill.type</p:attrName>
                                        </p:attrNameLst>
                                      </p:cBhvr>
                                      <p:to>
                                        <p:strVal val="solid"/>
                                      </p:to>
                                    </p:set>
                                    <p:set>
                                      <p:cBhvr>
                                        <p:cTn id="8" dur="2000" fill="hold"/>
                                        <p:tgtEl>
                                          <p:spTgt spid="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461"/>
            <a:ext cx="8229600" cy="792162"/>
          </a:xfrm>
        </p:spPr>
        <p:txBody>
          <a:bodyPr/>
          <a:lstStyle/>
          <a:p>
            <a:pPr eaLnBrk="1" fontAlgn="auto" hangingPunct="1">
              <a:spcAft>
                <a:spcPts val="0"/>
              </a:spcAft>
              <a:defRPr/>
            </a:pPr>
            <a:r>
              <a:rPr lang="en-US" sz="4000" b="1" dirty="0" smtClean="0"/>
              <a:t>Federal Advocacy</a:t>
            </a:r>
            <a:endParaRPr lang="en-US" sz="4000" b="1" dirty="0"/>
          </a:p>
        </p:txBody>
      </p:sp>
      <p:sp>
        <p:nvSpPr>
          <p:cNvPr id="3" name="Content Placeholder 2"/>
          <p:cNvSpPr>
            <a:spLocks noGrp="1"/>
          </p:cNvSpPr>
          <p:nvPr>
            <p:ph sz="quarter" idx="1"/>
          </p:nvPr>
        </p:nvSpPr>
        <p:spPr>
          <a:xfrm>
            <a:off x="163490" y="1295400"/>
            <a:ext cx="5475310" cy="5105400"/>
          </a:xfrm>
        </p:spPr>
        <p:txBody>
          <a:bodyPr>
            <a:normAutofit fontScale="92500" lnSpcReduction="10000"/>
          </a:bodyPr>
          <a:lstStyle/>
          <a:p>
            <a:pPr eaLnBrk="1" fontAlgn="auto" hangingPunct="1">
              <a:spcAft>
                <a:spcPts val="0"/>
              </a:spcAft>
              <a:defRPr/>
            </a:pPr>
            <a:r>
              <a:rPr lang="en-US" sz="3000" dirty="0" smtClean="0"/>
              <a:t>Federal nutrition programs are up for renewal every five years and fall under either: </a:t>
            </a:r>
          </a:p>
          <a:p>
            <a:pPr lvl="1" eaLnBrk="1" fontAlgn="auto" hangingPunct="1">
              <a:spcAft>
                <a:spcPts val="0"/>
              </a:spcAft>
              <a:buFont typeface="Courier New" panose="02070309020205020404" pitchFamily="49" charset="0"/>
              <a:buChar char="o"/>
              <a:defRPr/>
            </a:pPr>
            <a:r>
              <a:rPr lang="en-US" sz="3000" dirty="0" smtClean="0"/>
              <a:t>The Farm Bill (SNAP), or </a:t>
            </a:r>
          </a:p>
          <a:p>
            <a:pPr lvl="1" eaLnBrk="1" fontAlgn="auto" hangingPunct="1">
              <a:spcAft>
                <a:spcPts val="0"/>
              </a:spcAft>
              <a:buFont typeface="Courier New" panose="02070309020205020404" pitchFamily="49" charset="0"/>
              <a:buChar char="o"/>
              <a:defRPr/>
            </a:pPr>
            <a:r>
              <a:rPr lang="en-US" sz="3000" dirty="0" smtClean="0"/>
              <a:t>The Child Nutrition Act (“Healthy Hunger-Free Kids Act,” Dec. 2010)</a:t>
            </a:r>
          </a:p>
          <a:p>
            <a:pPr marL="457200" lvl="1" indent="0" eaLnBrk="1" fontAlgn="auto" hangingPunct="1">
              <a:spcAft>
                <a:spcPts val="0"/>
              </a:spcAft>
              <a:buNone/>
              <a:defRPr/>
            </a:pPr>
            <a:endParaRPr lang="en-US" sz="1900" dirty="0" smtClean="0"/>
          </a:p>
          <a:p>
            <a:pPr marL="274320" lvl="1" indent="-274320" eaLnBrk="1" fontAlgn="auto" hangingPunct="1">
              <a:spcAft>
                <a:spcPts val="0"/>
              </a:spcAft>
              <a:buFont typeface="Arial" panose="020B0604020202020204" pitchFamily="34" charset="0"/>
              <a:buChar char="•"/>
              <a:defRPr/>
            </a:pPr>
            <a:r>
              <a:rPr lang="en-US" sz="3000" dirty="0" smtClean="0"/>
              <a:t>Budgets and appropriations for programs happen </a:t>
            </a:r>
            <a:r>
              <a:rPr lang="en-US" sz="3000" i="1" u="sng" dirty="0" smtClean="0"/>
              <a:t>annually</a:t>
            </a:r>
            <a:r>
              <a:rPr lang="en-US" sz="3000" i="1" dirty="0" smtClean="0"/>
              <a:t>, </a:t>
            </a:r>
            <a:r>
              <a:rPr lang="en-US" sz="3000" dirty="0" smtClean="0"/>
              <a:t>which means funding for programs can be at risk each year </a:t>
            </a:r>
            <a:r>
              <a:rPr lang="en-US" sz="3000" i="1" dirty="0" smtClean="0"/>
              <a:t> </a:t>
            </a:r>
            <a:r>
              <a:rPr lang="en-US" sz="3000" dirty="0" smtClean="0"/>
              <a:t> </a:t>
            </a:r>
            <a:endParaRPr lang="en-US" sz="3000" dirty="0"/>
          </a:p>
          <a:p>
            <a:pPr marL="457200" lvl="1" indent="0" eaLnBrk="1" fontAlgn="auto" hangingPunct="1">
              <a:spcAft>
                <a:spcPts val="0"/>
              </a:spcAft>
              <a:buNone/>
              <a:defRPr/>
            </a:pPr>
            <a:endParaRPr lang="en-US" sz="3000" dirty="0" smtClean="0"/>
          </a:p>
        </p:txBody>
      </p:sp>
      <p:cxnSp>
        <p:nvCxnSpPr>
          <p:cNvPr id="5" name="Straight Connector 4"/>
          <p:cNvCxnSpPr/>
          <p:nvPr/>
        </p:nvCxnSpPr>
        <p:spPr>
          <a:xfrm flipV="1">
            <a:off x="112690" y="1066800"/>
            <a:ext cx="8574110" cy="20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5620512" y="2057400"/>
            <a:ext cx="3276600" cy="3526246"/>
          </a:xfrm>
          <a:prstGeom prst="rect">
            <a:avLst/>
          </a:prstGeom>
        </p:spPr>
      </p:pic>
    </p:spTree>
    <p:extLst>
      <p:ext uri="{BB962C8B-B14F-4D97-AF65-F5344CB8AC3E}">
        <p14:creationId xmlns:p14="http://schemas.microsoft.com/office/powerpoint/2010/main" val="42349714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457200"/>
            <a:ext cx="9409471" cy="5973964"/>
          </a:xfrm>
          <a:prstGeom prst="rect">
            <a:avLst/>
          </a:prstGeom>
        </p:spPr>
      </p:pic>
      <p:sp>
        <p:nvSpPr>
          <p:cNvPr id="5" name="TextBox 4"/>
          <p:cNvSpPr txBox="1"/>
          <p:nvPr/>
        </p:nvSpPr>
        <p:spPr>
          <a:xfrm>
            <a:off x="6365707" y="6488668"/>
            <a:ext cx="2775183" cy="369332"/>
          </a:xfrm>
          <a:prstGeom prst="rect">
            <a:avLst/>
          </a:prstGeom>
          <a:noFill/>
        </p:spPr>
        <p:txBody>
          <a:bodyPr wrap="none" rtlCol="0">
            <a:spAutoFit/>
          </a:bodyPr>
          <a:lstStyle/>
          <a:p>
            <a:r>
              <a:rPr lang="en-US" dirty="0" smtClean="0"/>
              <a:t>Source: Feeding America</a:t>
            </a:r>
            <a:endParaRPr lang="en-US" dirty="0"/>
          </a:p>
        </p:txBody>
      </p:sp>
    </p:spTree>
    <p:extLst>
      <p:ext uri="{BB962C8B-B14F-4D97-AF65-F5344CB8AC3E}">
        <p14:creationId xmlns:p14="http://schemas.microsoft.com/office/powerpoint/2010/main" val="36376702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190" y="108902"/>
            <a:ext cx="8458200" cy="685800"/>
          </a:xfrm>
        </p:spPr>
        <p:txBody>
          <a:bodyPr/>
          <a:lstStyle/>
          <a:p>
            <a:r>
              <a:rPr lang="en-US" sz="4000" b="1" dirty="0" smtClean="0"/>
              <a:t>“SNAP” = #1 Defense Against Hunger</a:t>
            </a:r>
            <a:endParaRPr lang="en-US" sz="4000" b="1" dirty="0"/>
          </a:p>
        </p:txBody>
      </p:sp>
      <p:sp>
        <p:nvSpPr>
          <p:cNvPr id="4" name="Rectangle 3"/>
          <p:cNvSpPr/>
          <p:nvPr/>
        </p:nvSpPr>
        <p:spPr>
          <a:xfrm>
            <a:off x="518074" y="880351"/>
            <a:ext cx="8077200" cy="954107"/>
          </a:xfrm>
          <a:prstGeom prst="rect">
            <a:avLst/>
          </a:prstGeom>
        </p:spPr>
        <p:txBody>
          <a:bodyPr wrap="square">
            <a:spAutoFit/>
          </a:bodyPr>
          <a:lstStyle/>
          <a:p>
            <a:r>
              <a:rPr lang="en-US" sz="2800" b="1" dirty="0" smtClean="0">
                <a:latin typeface="+mj-lt"/>
              </a:rPr>
              <a:t>“</a:t>
            </a:r>
            <a:r>
              <a:rPr lang="en-US" sz="2800" b="1" u="sng" dirty="0" smtClean="0">
                <a:latin typeface="+mj-lt"/>
              </a:rPr>
              <a:t>SNAP</a:t>
            </a:r>
            <a:r>
              <a:rPr lang="en-US" sz="2800" dirty="0" smtClean="0">
                <a:latin typeface="+mj-lt"/>
              </a:rPr>
              <a:t>” - Supplemental Nutrition Assistance Program (food stamps) is the nation’s largest nutrition program </a:t>
            </a:r>
          </a:p>
        </p:txBody>
      </p:sp>
      <p:sp>
        <p:nvSpPr>
          <p:cNvPr id="5" name="Rectangle 4"/>
          <p:cNvSpPr/>
          <p:nvPr/>
        </p:nvSpPr>
        <p:spPr>
          <a:xfrm>
            <a:off x="3134868" y="5352278"/>
            <a:ext cx="5743870" cy="830997"/>
          </a:xfrm>
          <a:prstGeom prst="rect">
            <a:avLst/>
          </a:prstGeom>
        </p:spPr>
        <p:txBody>
          <a:bodyPr wrap="square">
            <a:spAutoFit/>
          </a:bodyPr>
          <a:lstStyle/>
          <a:p>
            <a:pPr marL="0" lvl="1" algn="ctr" eaLnBrk="1" hangingPunct="1"/>
            <a:r>
              <a:rPr lang="en-US" sz="2400" b="1" dirty="0" smtClean="0">
                <a:latin typeface="+mj-lt"/>
              </a:rPr>
              <a:t>Nationally, half of all children will receive SNAP at some point before age 18</a:t>
            </a:r>
          </a:p>
        </p:txBody>
      </p:sp>
      <p:cxnSp>
        <p:nvCxnSpPr>
          <p:cNvPr id="7" name="Straight Connector 6"/>
          <p:cNvCxnSpPr/>
          <p:nvPr/>
        </p:nvCxnSpPr>
        <p:spPr>
          <a:xfrm>
            <a:off x="115738" y="806894"/>
            <a:ext cx="8763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198108" y="2244569"/>
            <a:ext cx="2596810" cy="2246769"/>
          </a:xfrm>
          <a:prstGeom prst="rect">
            <a:avLst/>
          </a:prstGeom>
          <a:solidFill>
            <a:srgbClr val="FFFF00"/>
          </a:solidFill>
        </p:spPr>
        <p:txBody>
          <a:bodyPr wrap="square" rtlCol="0">
            <a:spAutoFit/>
          </a:bodyPr>
          <a:lstStyle/>
          <a:p>
            <a:pPr algn="ctr"/>
            <a:r>
              <a:rPr lang="en-US" sz="2800" b="1" i="1" dirty="0" smtClean="0">
                <a:latin typeface="+mn-lt"/>
              </a:rPr>
              <a:t>In 2016, SNAP </a:t>
            </a:r>
            <a:r>
              <a:rPr lang="en-US" sz="2800" b="1" i="1" dirty="0">
                <a:latin typeface="+mn-lt"/>
              </a:rPr>
              <a:t>helped lift 340,000 </a:t>
            </a:r>
            <a:r>
              <a:rPr lang="en-US" sz="2800" b="1" i="1" dirty="0" smtClean="0">
                <a:latin typeface="+mn-lt"/>
              </a:rPr>
              <a:t>Pennsylvanians    out </a:t>
            </a:r>
            <a:r>
              <a:rPr lang="en-US" sz="2800" b="1" i="1" dirty="0">
                <a:latin typeface="+mn-lt"/>
              </a:rPr>
              <a:t>of poverty </a:t>
            </a:r>
          </a:p>
        </p:txBody>
      </p:sp>
      <p:sp>
        <p:nvSpPr>
          <p:cNvPr id="10" name="Rectangle 9"/>
          <p:cNvSpPr/>
          <p:nvPr/>
        </p:nvSpPr>
        <p:spPr>
          <a:xfrm>
            <a:off x="417880" y="2029126"/>
            <a:ext cx="5335610" cy="2677656"/>
          </a:xfrm>
          <a:prstGeom prst="rect">
            <a:avLst/>
          </a:prstGeom>
        </p:spPr>
        <p:txBody>
          <a:bodyPr wrap="square">
            <a:spAutoFit/>
          </a:bodyPr>
          <a:lstStyle/>
          <a:p>
            <a:pPr marL="342900" lvl="1" indent="-342900" eaLnBrk="1" hangingPunct="1">
              <a:buFont typeface="Arial" panose="020B0604020202020204" pitchFamily="34" charset="0"/>
              <a:buChar char="•"/>
            </a:pPr>
            <a:r>
              <a:rPr lang="en-US" sz="2400" dirty="0" smtClean="0">
                <a:latin typeface="+mj-lt"/>
              </a:rPr>
              <a:t>Meets </a:t>
            </a:r>
            <a:r>
              <a:rPr lang="en-US" sz="2400" dirty="0">
                <a:latin typeface="+mj-lt"/>
              </a:rPr>
              <a:t>basic food &amp; nutrition needs while maintaining </a:t>
            </a:r>
            <a:r>
              <a:rPr lang="en-US" sz="2400" dirty="0" smtClean="0">
                <a:latin typeface="+mj-lt"/>
              </a:rPr>
              <a:t>dignity</a:t>
            </a:r>
          </a:p>
          <a:p>
            <a:pPr marL="342900" lvl="1" indent="-342900" eaLnBrk="1" hangingPunct="1">
              <a:buFont typeface="Arial" panose="020B0604020202020204" pitchFamily="34" charset="0"/>
              <a:buChar char="•"/>
            </a:pPr>
            <a:r>
              <a:rPr lang="en-US" sz="2400" dirty="0" smtClean="0">
                <a:latin typeface="+mj-lt"/>
              </a:rPr>
              <a:t>Encourages self-sufficiency </a:t>
            </a:r>
          </a:p>
          <a:p>
            <a:pPr marL="342900" lvl="1" indent="-342900" eaLnBrk="1" hangingPunct="1">
              <a:buFont typeface="Arial" panose="020B0604020202020204" pitchFamily="34" charset="0"/>
              <a:buChar char="•"/>
            </a:pPr>
            <a:r>
              <a:rPr lang="en-US" sz="2400" dirty="0" smtClean="0">
                <a:latin typeface="+mj-lt"/>
              </a:rPr>
              <a:t>Redirects </a:t>
            </a:r>
            <a:r>
              <a:rPr lang="en-US" sz="2400" dirty="0">
                <a:latin typeface="+mj-lt"/>
              </a:rPr>
              <a:t>money to meet other essential </a:t>
            </a:r>
            <a:r>
              <a:rPr lang="en-US" sz="2400" dirty="0" smtClean="0">
                <a:latin typeface="+mj-lt"/>
              </a:rPr>
              <a:t>needs</a:t>
            </a:r>
          </a:p>
          <a:p>
            <a:pPr marL="342900" lvl="1" indent="-342900" eaLnBrk="1" hangingPunct="1">
              <a:buFont typeface="Arial" panose="020B0604020202020204" pitchFamily="34" charset="0"/>
              <a:buChar char="•"/>
            </a:pPr>
            <a:r>
              <a:rPr lang="en-US" sz="2400" dirty="0" smtClean="0">
                <a:latin typeface="+mj-lt"/>
              </a:rPr>
              <a:t>Boosts </a:t>
            </a:r>
            <a:r>
              <a:rPr lang="en-US" sz="2400" dirty="0">
                <a:latin typeface="+mj-lt"/>
              </a:rPr>
              <a:t>the economy (every $5 </a:t>
            </a:r>
            <a:r>
              <a:rPr lang="en-US" sz="2400" dirty="0" smtClean="0">
                <a:latin typeface="+mj-lt"/>
              </a:rPr>
              <a:t>of SNAP generates </a:t>
            </a:r>
            <a:r>
              <a:rPr lang="en-US" sz="2400" dirty="0">
                <a:latin typeface="+mj-lt"/>
              </a:rPr>
              <a:t>$9 in economic activity) </a:t>
            </a:r>
          </a:p>
        </p:txBody>
      </p:sp>
      <p:pic>
        <p:nvPicPr>
          <p:cNvPr id="11" name="Picture 10"/>
          <p:cNvPicPr>
            <a:picLocks noChangeAspect="1"/>
          </p:cNvPicPr>
          <p:nvPr/>
        </p:nvPicPr>
        <p:blipFill>
          <a:blip r:embed="rId3"/>
          <a:stretch>
            <a:fillRect/>
          </a:stretch>
        </p:blipFill>
        <p:spPr>
          <a:xfrm>
            <a:off x="545506" y="5060823"/>
            <a:ext cx="2540179" cy="1797177"/>
          </a:xfrm>
          <a:prstGeom prst="rect">
            <a:avLst/>
          </a:prstGeom>
        </p:spPr>
      </p:pic>
    </p:spTree>
    <p:extLst>
      <p:ext uri="{BB962C8B-B14F-4D97-AF65-F5344CB8AC3E}">
        <p14:creationId xmlns:p14="http://schemas.microsoft.com/office/powerpoint/2010/main" val="37877714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392" y="58184"/>
            <a:ext cx="8229600" cy="868362"/>
          </a:xfrm>
        </p:spPr>
        <p:txBody>
          <a:bodyPr/>
          <a:lstStyle/>
          <a:p>
            <a:r>
              <a:rPr lang="en-US" b="1" dirty="0" smtClean="0">
                <a:latin typeface="Calibri" pitchFamily="34" charset="0"/>
              </a:rPr>
              <a:t>PA SNAP FACTS</a:t>
            </a:r>
            <a:endParaRPr lang="en-US" dirty="0"/>
          </a:p>
        </p:txBody>
      </p:sp>
      <p:sp>
        <p:nvSpPr>
          <p:cNvPr id="3" name="Content Placeholder 2"/>
          <p:cNvSpPr>
            <a:spLocks noGrp="1"/>
          </p:cNvSpPr>
          <p:nvPr>
            <p:ph idx="1"/>
          </p:nvPr>
        </p:nvSpPr>
        <p:spPr>
          <a:xfrm>
            <a:off x="348952" y="1447365"/>
            <a:ext cx="3613448" cy="2667000"/>
          </a:xfrm>
        </p:spPr>
        <p:txBody>
          <a:bodyPr/>
          <a:lstStyle/>
          <a:p>
            <a:pPr marL="0" indent="0">
              <a:buNone/>
            </a:pPr>
            <a:r>
              <a:rPr lang="en-US" sz="2400" dirty="0" smtClean="0"/>
              <a:t>PA’s 1.8 million SNAP participants include:</a:t>
            </a:r>
          </a:p>
          <a:p>
            <a:pPr lvl="1">
              <a:buFont typeface="Courier New" panose="02070309020205020404" pitchFamily="49" charset="0"/>
              <a:buChar char="o"/>
            </a:pPr>
            <a:r>
              <a:rPr lang="en-US" sz="2400" dirty="0" smtClean="0"/>
              <a:t>684,000 children </a:t>
            </a:r>
            <a:endParaRPr lang="en-US" sz="2400" dirty="0"/>
          </a:p>
          <a:p>
            <a:pPr lvl="1">
              <a:buFont typeface="Courier New" panose="02070309020205020404" pitchFamily="49" charset="0"/>
              <a:buChar char="o"/>
            </a:pPr>
            <a:r>
              <a:rPr lang="en-US" sz="2400" dirty="0" smtClean="0"/>
              <a:t>194,000 seniors </a:t>
            </a:r>
          </a:p>
          <a:p>
            <a:pPr lvl="1">
              <a:buFont typeface="Courier New" panose="02070309020205020404" pitchFamily="49" charset="0"/>
              <a:buChar char="o"/>
            </a:pPr>
            <a:r>
              <a:rPr lang="en-US" sz="2400" dirty="0" smtClean="0"/>
              <a:t>335,000 non-elderly disabled individuals  </a:t>
            </a:r>
            <a:endParaRPr lang="en-US" sz="2400" dirty="0"/>
          </a:p>
          <a:p>
            <a:endParaRPr lang="en-US" sz="1200" dirty="0" smtClean="0"/>
          </a:p>
        </p:txBody>
      </p:sp>
      <p:cxnSp>
        <p:nvCxnSpPr>
          <p:cNvPr id="4" name="Straight Connector 3"/>
          <p:cNvCxnSpPr/>
          <p:nvPr/>
        </p:nvCxnSpPr>
        <p:spPr>
          <a:xfrm flipV="1">
            <a:off x="220937" y="845052"/>
            <a:ext cx="8726510" cy="76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txBox="1">
            <a:spLocks/>
          </p:cNvSpPr>
          <p:nvPr/>
        </p:nvSpPr>
        <p:spPr bwMode="auto">
          <a:xfrm>
            <a:off x="685800" y="4653577"/>
            <a:ext cx="8141208" cy="197582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A 10% cut in SNAP in PA would result in a loss of 3,611 jobs</a:t>
            </a:r>
          </a:p>
          <a:p>
            <a:r>
              <a:rPr lang="en-US" sz="2400" dirty="0" smtClean="0"/>
              <a:t>PA SNAP spending accounts for more than 10% of all spending on food purchased to be eaten at home</a:t>
            </a:r>
          </a:p>
          <a:p>
            <a:r>
              <a:rPr lang="en-US" sz="2400" dirty="0" smtClean="0"/>
              <a:t>SNAP benefits funded ~$228,839,794 in PA sales each month in 2016= a total of nearly $2.75 billion in 2016!!!!!</a:t>
            </a:r>
          </a:p>
        </p:txBody>
      </p:sp>
      <p:graphicFrame>
        <p:nvGraphicFramePr>
          <p:cNvPr id="11" name="Chart 10"/>
          <p:cNvGraphicFramePr/>
          <p:nvPr>
            <p:extLst>
              <p:ext uri="{D42A27DB-BD31-4B8C-83A1-F6EECF244321}">
                <p14:modId xmlns:p14="http://schemas.microsoft.com/office/powerpoint/2010/main" val="2937339140"/>
              </p:ext>
            </p:extLst>
          </p:nvPr>
        </p:nvGraphicFramePr>
        <p:xfrm>
          <a:off x="4584192" y="906013"/>
          <a:ext cx="3886200" cy="34983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47627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 y="274638"/>
            <a:ext cx="8724900" cy="715962"/>
          </a:xfrm>
        </p:spPr>
        <p:txBody>
          <a:bodyPr/>
          <a:lstStyle/>
          <a:p>
            <a:r>
              <a:rPr lang="en-US" sz="4000" b="1" dirty="0" smtClean="0"/>
              <a:t>SNAP is Critical for Montgomery County</a:t>
            </a:r>
            <a:endParaRPr lang="en-US" sz="4000" b="1" dirty="0"/>
          </a:p>
        </p:txBody>
      </p:sp>
      <p:sp>
        <p:nvSpPr>
          <p:cNvPr id="3" name="Content Placeholder 2"/>
          <p:cNvSpPr>
            <a:spLocks noGrp="1"/>
          </p:cNvSpPr>
          <p:nvPr>
            <p:ph sz="half" idx="1"/>
          </p:nvPr>
        </p:nvSpPr>
        <p:spPr>
          <a:xfrm>
            <a:off x="285750" y="1371600"/>
            <a:ext cx="4267200" cy="2529186"/>
          </a:xfrm>
        </p:spPr>
        <p:txBody>
          <a:bodyPr/>
          <a:lstStyle/>
          <a:p>
            <a:pPr marL="0" indent="0">
              <a:buNone/>
            </a:pPr>
            <a:r>
              <a:rPr lang="en-US" sz="2200" dirty="0" smtClean="0"/>
              <a:t>SNAP helps participants, as well as: </a:t>
            </a:r>
          </a:p>
          <a:p>
            <a:r>
              <a:rPr lang="en-US" sz="2200" dirty="0" smtClean="0"/>
              <a:t>Retailers</a:t>
            </a:r>
          </a:p>
          <a:p>
            <a:r>
              <a:rPr lang="en-US" sz="2200" dirty="0" smtClean="0"/>
              <a:t>Landlords</a:t>
            </a:r>
          </a:p>
          <a:p>
            <a:r>
              <a:rPr lang="en-US" sz="2200" dirty="0"/>
              <a:t>U</a:t>
            </a:r>
            <a:r>
              <a:rPr lang="en-US" sz="2200" dirty="0" smtClean="0"/>
              <a:t>tility companies</a:t>
            </a:r>
          </a:p>
          <a:p>
            <a:r>
              <a:rPr lang="en-US" sz="2200" dirty="0" smtClean="0"/>
              <a:t>Farmers</a:t>
            </a:r>
          </a:p>
          <a:p>
            <a:r>
              <a:rPr lang="en-US" sz="2200" dirty="0"/>
              <a:t>O</a:t>
            </a:r>
            <a:r>
              <a:rPr lang="en-US" sz="2200" dirty="0" smtClean="0"/>
              <a:t>ur entire economy</a:t>
            </a:r>
            <a:endParaRPr lang="en-US" sz="2200" dirty="0"/>
          </a:p>
        </p:txBody>
      </p:sp>
      <p:cxnSp>
        <p:nvCxnSpPr>
          <p:cNvPr id="5" name="Straight Connector 4"/>
          <p:cNvCxnSpPr/>
          <p:nvPr/>
        </p:nvCxnSpPr>
        <p:spPr>
          <a:xfrm flipV="1">
            <a:off x="190500" y="990600"/>
            <a:ext cx="8610600" cy="35922"/>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8" name="Content Placeholder 2"/>
          <p:cNvSpPr txBox="1">
            <a:spLocks/>
          </p:cNvSpPr>
          <p:nvPr/>
        </p:nvSpPr>
        <p:spPr bwMode="auto">
          <a:xfrm>
            <a:off x="4800600" y="1371600"/>
            <a:ext cx="3886200" cy="49499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r>
              <a:rPr lang="en-US" sz="2400" dirty="0" smtClean="0"/>
              <a:t>In an average month of 2016, 52,793 Montgomery County residents received SNAP, providing $6,538,295 to purchase food</a:t>
            </a:r>
          </a:p>
          <a:p>
            <a:pPr marL="0" indent="0">
              <a:buNone/>
            </a:pPr>
            <a:endParaRPr lang="en-US" sz="2400" dirty="0" smtClean="0"/>
          </a:p>
          <a:p>
            <a:r>
              <a:rPr lang="en-US" sz="2400" dirty="0" smtClean="0"/>
              <a:t>Every $1 of SNAP benefits has an estimated $1.70 economic impact. In 2016 SNAP provided a $ bump to the county’s economy</a:t>
            </a:r>
            <a:endParaRPr lang="en-US" sz="2400" dirty="0"/>
          </a:p>
        </p:txBody>
      </p:sp>
      <p:pic>
        <p:nvPicPr>
          <p:cNvPr id="4" name="Picture 3"/>
          <p:cNvPicPr>
            <a:picLocks noChangeAspect="1"/>
          </p:cNvPicPr>
          <p:nvPr/>
        </p:nvPicPr>
        <p:blipFill>
          <a:blip r:embed="rId3"/>
          <a:stretch>
            <a:fillRect/>
          </a:stretch>
        </p:blipFill>
        <p:spPr>
          <a:xfrm>
            <a:off x="441191" y="3908281"/>
            <a:ext cx="3956317" cy="2927234"/>
          </a:xfrm>
          <a:prstGeom prst="rect">
            <a:avLst/>
          </a:prstGeom>
        </p:spPr>
      </p:pic>
    </p:spTree>
    <p:extLst>
      <p:ext uri="{BB962C8B-B14F-4D97-AF65-F5344CB8AC3E}">
        <p14:creationId xmlns:p14="http://schemas.microsoft.com/office/powerpoint/2010/main" val="5540292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6226"/>
            <a:ext cx="8229600" cy="741974"/>
          </a:xfrm>
        </p:spPr>
        <p:txBody>
          <a:bodyPr/>
          <a:lstStyle/>
          <a:p>
            <a:r>
              <a:rPr lang="en-US" sz="3600" b="1" dirty="0" smtClean="0">
                <a:latin typeface="Calibri" pitchFamily="34" charset="0"/>
              </a:rPr>
              <a:t>Threats to Food Security at National Level</a:t>
            </a:r>
            <a:endParaRPr lang="en-US" sz="3600" dirty="0"/>
          </a:p>
        </p:txBody>
      </p:sp>
      <p:sp>
        <p:nvSpPr>
          <p:cNvPr id="3" name="Content Placeholder 2"/>
          <p:cNvSpPr>
            <a:spLocks noGrp="1"/>
          </p:cNvSpPr>
          <p:nvPr>
            <p:ph idx="1"/>
          </p:nvPr>
        </p:nvSpPr>
        <p:spPr>
          <a:xfrm>
            <a:off x="516260" y="1219199"/>
            <a:ext cx="8016241" cy="2209800"/>
          </a:xfrm>
        </p:spPr>
        <p:txBody>
          <a:bodyPr/>
          <a:lstStyle/>
          <a:p>
            <a:r>
              <a:rPr lang="en-US" sz="2400" dirty="0" smtClean="0"/>
              <a:t>Changing the structure of SNAP or other nutrition programs (such as “Block” or “Opportunity” grants)</a:t>
            </a:r>
          </a:p>
          <a:p>
            <a:r>
              <a:rPr lang="en-US" sz="2400" dirty="0" smtClean="0"/>
              <a:t>Creating work requirements and/or eliminating geographic waivers for current work rules</a:t>
            </a:r>
          </a:p>
          <a:p>
            <a:r>
              <a:rPr lang="en-US" sz="2400" dirty="0" smtClean="0"/>
              <a:t>Reducing funding for SNAP and other nutrition programs</a:t>
            </a:r>
          </a:p>
        </p:txBody>
      </p:sp>
      <p:cxnSp>
        <p:nvCxnSpPr>
          <p:cNvPr id="4" name="Straight Connector 3"/>
          <p:cNvCxnSpPr/>
          <p:nvPr/>
        </p:nvCxnSpPr>
        <p:spPr>
          <a:xfrm flipV="1">
            <a:off x="152401" y="838200"/>
            <a:ext cx="8726510" cy="76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3"/>
          <a:stretch>
            <a:fillRect/>
          </a:stretch>
        </p:blipFill>
        <p:spPr>
          <a:xfrm>
            <a:off x="364460" y="3428999"/>
            <a:ext cx="2796989" cy="3048001"/>
          </a:xfrm>
          <a:prstGeom prst="rect">
            <a:avLst/>
          </a:prstGeom>
        </p:spPr>
      </p:pic>
      <p:sp>
        <p:nvSpPr>
          <p:cNvPr id="7" name="Content Placeholder 2"/>
          <p:cNvSpPr txBox="1">
            <a:spLocks/>
          </p:cNvSpPr>
          <p:nvPr/>
        </p:nvSpPr>
        <p:spPr bwMode="auto">
          <a:xfrm>
            <a:off x="3348452" y="3350300"/>
            <a:ext cx="5309616" cy="2971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400" dirty="0" smtClean="0"/>
              <a:t>Ending ACA/drastic changes to Medicaid (higher health costs = less $ for food)</a:t>
            </a:r>
          </a:p>
          <a:p>
            <a:r>
              <a:rPr lang="en-US" sz="2400" dirty="0" smtClean="0"/>
              <a:t>Tax changes, including eliminating tax credits for food and funding donors</a:t>
            </a:r>
          </a:p>
          <a:p>
            <a:r>
              <a:rPr lang="en-US" sz="2400" dirty="0" smtClean="0"/>
              <a:t>Reducing the Earned Income Tax Credit and/or Child Tax Credit</a:t>
            </a:r>
          </a:p>
        </p:txBody>
      </p:sp>
    </p:spTree>
    <p:extLst>
      <p:ext uri="{BB962C8B-B14F-4D97-AF65-F5344CB8AC3E}">
        <p14:creationId xmlns:p14="http://schemas.microsoft.com/office/powerpoint/2010/main" val="28721574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486" y="152267"/>
            <a:ext cx="8229600" cy="715962"/>
          </a:xfrm>
        </p:spPr>
        <p:txBody>
          <a:bodyPr/>
          <a:lstStyle/>
          <a:p>
            <a:r>
              <a:rPr lang="en-US" b="1" dirty="0" smtClean="0">
                <a:latin typeface="+mn-lt"/>
              </a:rPr>
              <a:t>State Level Advocacy</a:t>
            </a:r>
            <a:endParaRPr lang="en-US" b="1" dirty="0">
              <a:latin typeface="+mn-lt"/>
            </a:endParaRPr>
          </a:p>
        </p:txBody>
      </p:sp>
      <p:pic>
        <p:nvPicPr>
          <p:cNvPr id="4" name="Content Placeholder 3"/>
          <p:cNvPicPr>
            <a:picLocks noGrp="1" noChangeAspect="1"/>
          </p:cNvPicPr>
          <p:nvPr>
            <p:ph idx="1"/>
          </p:nvPr>
        </p:nvPicPr>
        <p:blipFill>
          <a:blip r:embed="rId3"/>
          <a:stretch>
            <a:fillRect/>
          </a:stretch>
        </p:blipFill>
        <p:spPr>
          <a:xfrm>
            <a:off x="152400" y="1103826"/>
            <a:ext cx="2571842" cy="2706174"/>
          </a:xfrm>
          <a:prstGeom prst="rect">
            <a:avLst/>
          </a:prstGeom>
        </p:spPr>
      </p:pic>
      <p:pic>
        <p:nvPicPr>
          <p:cNvPr id="5" name="Picture 4"/>
          <p:cNvPicPr>
            <a:picLocks noChangeAspect="1"/>
          </p:cNvPicPr>
          <p:nvPr/>
        </p:nvPicPr>
        <p:blipFill>
          <a:blip r:embed="rId4"/>
          <a:stretch>
            <a:fillRect/>
          </a:stretch>
        </p:blipFill>
        <p:spPr>
          <a:xfrm>
            <a:off x="318216" y="933630"/>
            <a:ext cx="8596105" cy="36579"/>
          </a:xfrm>
          <a:prstGeom prst="rect">
            <a:avLst/>
          </a:prstGeom>
        </p:spPr>
      </p:pic>
      <p:sp>
        <p:nvSpPr>
          <p:cNvPr id="7" name="Content Placeholder 2"/>
          <p:cNvSpPr txBox="1">
            <a:spLocks/>
          </p:cNvSpPr>
          <p:nvPr/>
        </p:nvSpPr>
        <p:spPr bwMode="auto">
          <a:xfrm>
            <a:off x="2526127" y="1103826"/>
            <a:ext cx="6319505" cy="30881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eaLnBrk="1" fontAlgn="auto" hangingPunct="1">
              <a:spcAft>
                <a:spcPts val="0"/>
              </a:spcAft>
              <a:defRPr/>
            </a:pPr>
            <a:r>
              <a:rPr lang="en-US" sz="2400" dirty="0" smtClean="0"/>
              <a:t>States administer the federal nutrition programs within federal rules. In Pennsylvania: </a:t>
            </a:r>
          </a:p>
          <a:p>
            <a:pPr marL="548640" lvl="1" indent="-365760" eaLnBrk="1" fontAlgn="auto" hangingPunct="1">
              <a:spcBef>
                <a:spcPts val="0"/>
              </a:spcBef>
              <a:spcAft>
                <a:spcPts val="0"/>
              </a:spcAft>
              <a:buFont typeface="Courier New" panose="02070309020205020404" pitchFamily="49" charset="0"/>
              <a:buChar char="o"/>
              <a:defRPr/>
            </a:pPr>
            <a:r>
              <a:rPr lang="en-US" sz="2400" dirty="0"/>
              <a:t>D</a:t>
            </a:r>
            <a:r>
              <a:rPr lang="en-US" sz="2400" dirty="0" smtClean="0"/>
              <a:t>ept. </a:t>
            </a:r>
            <a:r>
              <a:rPr lang="en-US" sz="2400" dirty="0"/>
              <a:t>Human Services (DHS) administers </a:t>
            </a:r>
            <a:r>
              <a:rPr lang="en-US" sz="2400" dirty="0" smtClean="0"/>
              <a:t>SNAP</a:t>
            </a:r>
          </a:p>
          <a:p>
            <a:pPr marL="548640" lvl="1" indent="-365760" eaLnBrk="1" fontAlgn="auto" hangingPunct="1">
              <a:spcBef>
                <a:spcPts val="0"/>
              </a:spcBef>
              <a:spcAft>
                <a:spcPts val="0"/>
              </a:spcAft>
              <a:buFont typeface="Courier New" panose="02070309020205020404" pitchFamily="49" charset="0"/>
              <a:buChar char="o"/>
              <a:defRPr/>
            </a:pPr>
            <a:r>
              <a:rPr lang="en-US" sz="2400" dirty="0" smtClean="0"/>
              <a:t>Dept. of Education administers school, after-school, summer meals and CACFP</a:t>
            </a:r>
          </a:p>
          <a:p>
            <a:pPr marL="548640" lvl="1" indent="-365760" eaLnBrk="1" fontAlgn="auto" hangingPunct="1">
              <a:spcBef>
                <a:spcPts val="0"/>
              </a:spcBef>
              <a:spcAft>
                <a:spcPts val="0"/>
              </a:spcAft>
              <a:buFont typeface="Courier New" panose="02070309020205020404" pitchFamily="49" charset="0"/>
              <a:buChar char="o"/>
              <a:defRPr/>
            </a:pPr>
            <a:r>
              <a:rPr lang="en-US" sz="2400" dirty="0" smtClean="0"/>
              <a:t>Dept. of Health administers WIC</a:t>
            </a:r>
          </a:p>
          <a:p>
            <a:pPr marL="548640" lvl="1" indent="-365760" eaLnBrk="1" fontAlgn="auto" hangingPunct="1">
              <a:spcBef>
                <a:spcPts val="0"/>
              </a:spcBef>
              <a:spcAft>
                <a:spcPts val="0"/>
              </a:spcAft>
              <a:buFont typeface="Courier New" panose="02070309020205020404" pitchFamily="49" charset="0"/>
              <a:buChar char="o"/>
              <a:defRPr/>
            </a:pPr>
            <a:r>
              <a:rPr lang="en-US" sz="2400" dirty="0" smtClean="0"/>
              <a:t>Dept. of Agriculture administers TEFAP </a:t>
            </a:r>
          </a:p>
          <a:p>
            <a:pPr marL="548640" lvl="1" indent="-365760" eaLnBrk="1" fontAlgn="auto" hangingPunct="1">
              <a:spcBef>
                <a:spcPts val="1200"/>
              </a:spcBef>
              <a:spcAft>
                <a:spcPts val="0"/>
              </a:spcAft>
              <a:buFont typeface="Courier New" panose="02070309020205020404" pitchFamily="49" charset="0"/>
              <a:buChar char="o"/>
              <a:defRPr/>
            </a:pPr>
            <a:endParaRPr lang="en-US" sz="2400" dirty="0" smtClean="0"/>
          </a:p>
        </p:txBody>
      </p:sp>
      <p:sp>
        <p:nvSpPr>
          <p:cNvPr id="8" name="Content Placeholder 2"/>
          <p:cNvSpPr txBox="1">
            <a:spLocks/>
          </p:cNvSpPr>
          <p:nvPr/>
        </p:nvSpPr>
        <p:spPr bwMode="auto">
          <a:xfrm>
            <a:off x="304799" y="4293921"/>
            <a:ext cx="8540833" cy="217867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fontScale="925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eaLnBrk="1" fontAlgn="auto" hangingPunct="1">
              <a:spcAft>
                <a:spcPts val="0"/>
              </a:spcAft>
              <a:defRPr/>
            </a:pPr>
            <a:r>
              <a:rPr lang="en-US" sz="2600" dirty="0" smtClean="0"/>
              <a:t>Again, advocacy can be legislative or administrative, for instance:</a:t>
            </a:r>
          </a:p>
          <a:p>
            <a:pPr marL="548640" lvl="1" eaLnBrk="1" fontAlgn="auto" hangingPunct="1">
              <a:spcAft>
                <a:spcPts val="0"/>
              </a:spcAft>
              <a:buFont typeface="Courier New" panose="02070309020205020404" pitchFamily="49" charset="0"/>
              <a:buChar char="o"/>
              <a:defRPr/>
            </a:pPr>
            <a:r>
              <a:rPr lang="en-US" sz="2200" dirty="0" smtClean="0"/>
              <a:t>Pushing DHS to take a specific federal option, like ESAP</a:t>
            </a:r>
          </a:p>
          <a:p>
            <a:pPr marL="548640" lvl="1" eaLnBrk="1" fontAlgn="auto" hangingPunct="1">
              <a:spcAft>
                <a:spcPts val="0"/>
              </a:spcAft>
              <a:buFont typeface="Courier New" panose="02070309020205020404" pitchFamily="49" charset="0"/>
              <a:buChar char="o"/>
              <a:defRPr/>
            </a:pPr>
            <a:r>
              <a:rPr lang="en-US" sz="2200" dirty="0" smtClean="0"/>
              <a:t>Asking PDE to include school breakfast and lunch participation rates to its School Performance Profile</a:t>
            </a:r>
            <a:endParaRPr lang="en-US" sz="2200" dirty="0"/>
          </a:p>
          <a:p>
            <a:pPr marL="548640" lvl="1" eaLnBrk="1" fontAlgn="auto" hangingPunct="1">
              <a:spcAft>
                <a:spcPts val="0"/>
              </a:spcAft>
              <a:buFont typeface="Courier New" panose="02070309020205020404" pitchFamily="49" charset="0"/>
              <a:buChar char="o"/>
              <a:defRPr/>
            </a:pPr>
            <a:r>
              <a:rPr lang="en-US" sz="2200" dirty="0" smtClean="0"/>
              <a:t>Advocating for additional funding for the State Food Purchase Program, or, fighting against legislation that would harm food insecure persons (SB76)</a:t>
            </a:r>
          </a:p>
        </p:txBody>
      </p:sp>
    </p:spTree>
    <p:extLst>
      <p:ext uri="{BB962C8B-B14F-4D97-AF65-F5344CB8AC3E}">
        <p14:creationId xmlns:p14="http://schemas.microsoft.com/office/powerpoint/2010/main" val="34875736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1084"/>
            <a:ext cx="8991600" cy="868362"/>
          </a:xfrm>
        </p:spPr>
        <p:txBody>
          <a:bodyPr/>
          <a:lstStyle/>
          <a:p>
            <a:r>
              <a:rPr lang="en-US" b="1" dirty="0" smtClean="0">
                <a:latin typeface="Calibri" pitchFamily="34" charset="0"/>
              </a:rPr>
              <a:t>State Food Purchase Program (SFPP)</a:t>
            </a:r>
            <a:endParaRPr lang="en-US" dirty="0"/>
          </a:p>
        </p:txBody>
      </p:sp>
      <p:cxnSp>
        <p:nvCxnSpPr>
          <p:cNvPr id="4" name="Straight Connector 3"/>
          <p:cNvCxnSpPr/>
          <p:nvPr/>
        </p:nvCxnSpPr>
        <p:spPr>
          <a:xfrm flipV="1">
            <a:off x="208745" y="1058780"/>
            <a:ext cx="8726510" cy="76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990600" y="1447800"/>
            <a:ext cx="7086600" cy="4955203"/>
          </a:xfrm>
          <a:prstGeom prst="rect">
            <a:avLst/>
          </a:prstGeom>
          <a:noFill/>
        </p:spPr>
        <p:txBody>
          <a:bodyPr wrap="square" rtlCol="0">
            <a:spAutoFit/>
          </a:bodyPr>
          <a:lstStyle/>
          <a:p>
            <a:r>
              <a:rPr lang="en-US" sz="2400" dirty="0" smtClean="0">
                <a:latin typeface="+mn-lt"/>
              </a:rPr>
              <a:t>SFPP provides money to counties to purchase and distribute food to low-income individuals (150% poverty line).</a:t>
            </a:r>
          </a:p>
          <a:p>
            <a:endParaRPr lang="en-US" sz="2400" dirty="0">
              <a:latin typeface="+mn-lt"/>
            </a:endParaRPr>
          </a:p>
          <a:p>
            <a:pPr marL="457200" indent="-457200">
              <a:buFont typeface="Arial" panose="020B0604020202020204" pitchFamily="34" charset="0"/>
              <a:buChar char="•"/>
            </a:pPr>
            <a:r>
              <a:rPr lang="en-US" sz="2400" dirty="0" smtClean="0">
                <a:latin typeface="+mn-lt"/>
              </a:rPr>
              <a:t>Montgomery County received </a:t>
            </a:r>
            <a:r>
              <a:rPr lang="en-US" sz="2400" dirty="0"/>
              <a:t>$</a:t>
            </a:r>
            <a:r>
              <a:rPr lang="en-US" sz="2400" dirty="0" smtClean="0"/>
              <a:t>615,432</a:t>
            </a:r>
            <a:r>
              <a:rPr lang="en-US" sz="2400" dirty="0" smtClean="0">
                <a:latin typeface="+mn-lt"/>
              </a:rPr>
              <a:t> in FY17</a:t>
            </a:r>
          </a:p>
          <a:p>
            <a:endParaRPr lang="en-US" sz="2400" dirty="0" smtClean="0">
              <a:latin typeface="+mn-lt"/>
            </a:endParaRPr>
          </a:p>
          <a:p>
            <a:r>
              <a:rPr lang="en-US" sz="2400" dirty="0">
                <a:latin typeface="+mn-lt"/>
              </a:rPr>
              <a:t>C</a:t>
            </a:r>
            <a:r>
              <a:rPr lang="en-US" sz="2400" dirty="0" smtClean="0">
                <a:latin typeface="+mn-lt"/>
              </a:rPr>
              <a:t>urrently funded at $18.188 M.  In the last decade, funding dropped and still has not been restored to its high of $18.75 M in FY06-07. Meanwhile the number of residents eligible for SFPP has grown by 35%, and food costs continue to rise.</a:t>
            </a:r>
          </a:p>
          <a:p>
            <a:endParaRPr lang="en-US" sz="2400" b="1" dirty="0" smtClean="0">
              <a:solidFill>
                <a:srgbClr val="00B050"/>
              </a:solidFill>
              <a:latin typeface="+mn-lt"/>
            </a:endParaRPr>
          </a:p>
          <a:p>
            <a:pPr algn="ctr"/>
            <a:r>
              <a:rPr lang="en-US" sz="2800" b="1" dirty="0" smtClean="0">
                <a:solidFill>
                  <a:srgbClr val="00B050"/>
                </a:solidFill>
                <a:latin typeface="+mn-lt"/>
              </a:rPr>
              <a:t>Advocating </a:t>
            </a:r>
            <a:r>
              <a:rPr lang="en-US" sz="2800" b="1" dirty="0">
                <a:solidFill>
                  <a:srgbClr val="00B050"/>
                </a:solidFill>
                <a:latin typeface="+mn-lt"/>
              </a:rPr>
              <a:t>for $21 M for </a:t>
            </a:r>
            <a:r>
              <a:rPr lang="en-US" sz="2800" b="1" dirty="0" smtClean="0">
                <a:solidFill>
                  <a:srgbClr val="00B050"/>
                </a:solidFill>
                <a:latin typeface="+mn-lt"/>
              </a:rPr>
              <a:t>SFPP in FY18 Budget</a:t>
            </a:r>
            <a:endParaRPr lang="en-US" sz="2800" b="1" dirty="0">
              <a:solidFill>
                <a:srgbClr val="00B050"/>
              </a:solidFill>
              <a:latin typeface="+mn-lt"/>
            </a:endParaRPr>
          </a:p>
        </p:txBody>
      </p:sp>
    </p:spTree>
    <p:extLst>
      <p:ext uri="{BB962C8B-B14F-4D97-AF65-F5344CB8AC3E}">
        <p14:creationId xmlns:p14="http://schemas.microsoft.com/office/powerpoint/2010/main" val="11629885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z="4000" b="1" dirty="0" smtClean="0">
                <a:latin typeface="Calibri" pitchFamily="34" charset="0"/>
              </a:rPr>
              <a:t>Pennsylvania Agricultural Surplus System (PASS)</a:t>
            </a:r>
            <a:endParaRPr lang="en-US" sz="4000" dirty="0"/>
          </a:p>
        </p:txBody>
      </p:sp>
      <p:cxnSp>
        <p:nvCxnSpPr>
          <p:cNvPr id="4" name="Straight Connector 3"/>
          <p:cNvCxnSpPr/>
          <p:nvPr/>
        </p:nvCxnSpPr>
        <p:spPr>
          <a:xfrm flipV="1">
            <a:off x="208745" y="1323277"/>
            <a:ext cx="8726510" cy="76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a:stretch>
            <a:fillRect/>
          </a:stretch>
        </p:blipFill>
        <p:spPr>
          <a:xfrm>
            <a:off x="203169" y="1828800"/>
            <a:ext cx="8919743" cy="2438400"/>
          </a:xfrm>
          <a:prstGeom prst="rect">
            <a:avLst/>
          </a:prstGeom>
        </p:spPr>
      </p:pic>
      <p:sp>
        <p:nvSpPr>
          <p:cNvPr id="5" name="TextBox 4"/>
          <p:cNvSpPr txBox="1"/>
          <p:nvPr/>
        </p:nvSpPr>
        <p:spPr>
          <a:xfrm>
            <a:off x="685800" y="4696522"/>
            <a:ext cx="7848600" cy="1323439"/>
          </a:xfrm>
          <a:prstGeom prst="rect">
            <a:avLst/>
          </a:prstGeom>
          <a:noFill/>
        </p:spPr>
        <p:txBody>
          <a:bodyPr wrap="square" rtlCol="0">
            <a:spAutoFit/>
          </a:bodyPr>
          <a:lstStyle/>
          <a:p>
            <a:pPr algn="ctr"/>
            <a:r>
              <a:rPr lang="en-US" sz="2400" dirty="0" smtClean="0">
                <a:latin typeface="+mn-lt"/>
              </a:rPr>
              <a:t>Currently funded through SFPP line item at $1 M</a:t>
            </a:r>
          </a:p>
          <a:p>
            <a:r>
              <a:rPr lang="en-US" sz="2800" dirty="0" smtClean="0">
                <a:latin typeface="+mn-lt"/>
              </a:rPr>
              <a:t> </a:t>
            </a:r>
          </a:p>
          <a:p>
            <a:pPr algn="ctr"/>
            <a:r>
              <a:rPr lang="en-US" sz="2800" b="1" dirty="0" smtClean="0">
                <a:solidFill>
                  <a:srgbClr val="00B050"/>
                </a:solidFill>
                <a:latin typeface="+mn-lt"/>
              </a:rPr>
              <a:t>We are advocating for an increase to $5 M</a:t>
            </a:r>
            <a:endParaRPr lang="en-US" sz="2800" b="1" dirty="0">
              <a:solidFill>
                <a:srgbClr val="00B050"/>
              </a:solidFill>
              <a:latin typeface="+mn-lt"/>
            </a:endParaRPr>
          </a:p>
        </p:txBody>
      </p:sp>
    </p:spTree>
    <p:extLst>
      <p:ext uri="{BB962C8B-B14F-4D97-AF65-F5344CB8AC3E}">
        <p14:creationId xmlns:p14="http://schemas.microsoft.com/office/powerpoint/2010/main" val="9819829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1"/>
          <p:cNvSpPr>
            <a:spLocks noGrp="1"/>
          </p:cNvSpPr>
          <p:nvPr>
            <p:ph type="title"/>
          </p:nvPr>
        </p:nvSpPr>
        <p:spPr>
          <a:xfrm>
            <a:off x="342900" y="30958"/>
            <a:ext cx="8229600" cy="1020762"/>
          </a:xfrm>
        </p:spPr>
        <p:txBody>
          <a:bodyPr/>
          <a:lstStyle/>
          <a:p>
            <a:pPr eaLnBrk="1" hangingPunct="1"/>
            <a:r>
              <a:rPr lang="en-US" b="1" dirty="0" smtClean="0"/>
              <a:t>Overview</a:t>
            </a:r>
          </a:p>
        </p:txBody>
      </p:sp>
      <p:sp>
        <p:nvSpPr>
          <p:cNvPr id="3075" name="Content Placeholder 2"/>
          <p:cNvSpPr>
            <a:spLocks noGrp="1"/>
          </p:cNvSpPr>
          <p:nvPr>
            <p:ph idx="1"/>
          </p:nvPr>
        </p:nvSpPr>
        <p:spPr>
          <a:xfrm>
            <a:off x="593271" y="1219200"/>
            <a:ext cx="7805057" cy="5181600"/>
          </a:xfrm>
        </p:spPr>
        <p:txBody>
          <a:bodyPr/>
          <a:lstStyle/>
          <a:p>
            <a:pPr marL="0" lvl="0" indent="0">
              <a:spcBef>
                <a:spcPts val="0"/>
              </a:spcBef>
              <a:spcAft>
                <a:spcPts val="0"/>
              </a:spcAft>
              <a:buNone/>
            </a:pPr>
            <a:r>
              <a:rPr lang="en-US" b="1" dirty="0" smtClean="0">
                <a:latin typeface="Calibri" panose="020F0502020204030204" pitchFamily="34" charset="0"/>
                <a:ea typeface="Calibri" panose="020F0502020204030204" pitchFamily="34" charset="0"/>
                <a:cs typeface="Times New Roman" panose="02020603050405020304" pitchFamily="18" charset="0"/>
              </a:rPr>
              <a:t>1. Hunger </a:t>
            </a:r>
            <a:r>
              <a:rPr lang="en-US" b="1" dirty="0">
                <a:latin typeface="Calibri" panose="020F0502020204030204" pitchFamily="34" charset="0"/>
                <a:ea typeface="Calibri" panose="020F0502020204030204" pitchFamily="34" charset="0"/>
                <a:cs typeface="Times New Roman" panose="02020603050405020304" pitchFamily="18" charset="0"/>
              </a:rPr>
              <a:t>in our </a:t>
            </a:r>
            <a:r>
              <a:rPr lang="en-US" b="1" dirty="0" smtClean="0">
                <a:latin typeface="Calibri" panose="020F0502020204030204" pitchFamily="34" charset="0"/>
                <a:ea typeface="Calibri" panose="020F0502020204030204" pitchFamily="34" charset="0"/>
                <a:cs typeface="Times New Roman" panose="02020603050405020304" pitchFamily="18" charset="0"/>
              </a:rPr>
              <a:t>Communities</a:t>
            </a:r>
            <a:r>
              <a:rPr lang="en-US" sz="2000" b="1" dirty="0">
                <a:latin typeface="Calibri" panose="020F0502020204030204" pitchFamily="34" charset="0"/>
                <a:ea typeface="Calibri" panose="020F0502020204030204" pitchFamily="34" charset="0"/>
                <a:cs typeface="Times New Roman" panose="02020603050405020304" pitchFamily="18" charset="0"/>
              </a:rPr>
              <a:t>	</a:t>
            </a:r>
            <a:endParaRPr lang="en-US" sz="2000" b="1" dirty="0" smtClean="0">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spcAft>
                <a:spcPts val="0"/>
              </a:spcAft>
              <a:buNone/>
            </a:pPr>
            <a:endParaRPr lang="en-US" sz="2800" b="1" dirty="0" smtClean="0">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spcAft>
                <a:spcPts val="0"/>
              </a:spcAft>
              <a:buNone/>
            </a:pPr>
            <a:r>
              <a:rPr lang="en-US" b="1" dirty="0">
                <a:latin typeface="Calibri" panose="020F0502020204030204" pitchFamily="34" charset="0"/>
                <a:ea typeface="Calibri" panose="020F0502020204030204" pitchFamily="34" charset="0"/>
                <a:cs typeface="Times New Roman" panose="02020603050405020304" pitchFamily="18" charset="0"/>
              </a:rPr>
              <a:t>2. </a:t>
            </a:r>
            <a:r>
              <a:rPr lang="en-US" b="1" dirty="0" smtClean="0">
                <a:latin typeface="Calibri" panose="020F0502020204030204" pitchFamily="34" charset="0"/>
                <a:ea typeface="Calibri" panose="020F0502020204030204" pitchFamily="34" charset="0"/>
                <a:cs typeface="Times New Roman" panose="02020603050405020304" pitchFamily="18" charset="0"/>
              </a:rPr>
              <a:t>Role </a:t>
            </a:r>
            <a:r>
              <a:rPr lang="en-US" b="1" dirty="0">
                <a:latin typeface="Calibri" panose="020F0502020204030204" pitchFamily="34" charset="0"/>
                <a:ea typeface="Calibri" panose="020F0502020204030204" pitchFamily="34" charset="0"/>
                <a:cs typeface="Times New Roman" panose="02020603050405020304" pitchFamily="18" charset="0"/>
              </a:rPr>
              <a:t>of </a:t>
            </a:r>
            <a:r>
              <a:rPr lang="en-US" b="1" dirty="0" smtClean="0">
                <a:latin typeface="Calibri" panose="020F0502020204030204" pitchFamily="34" charset="0"/>
                <a:ea typeface="Calibri" panose="020F0502020204030204" pitchFamily="34" charset="0"/>
                <a:cs typeface="Times New Roman" panose="02020603050405020304" pitchFamily="18" charset="0"/>
              </a:rPr>
              <a:t>Advocacy</a:t>
            </a:r>
          </a:p>
          <a:p>
            <a:pPr marL="0" lvl="0" indent="0">
              <a:spcBef>
                <a:spcPts val="0"/>
              </a:spcBef>
              <a:spcAft>
                <a:spcPts val="0"/>
              </a:spcAft>
              <a:buNone/>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spcAft>
                <a:spcPts val="0"/>
              </a:spcAft>
              <a:buNone/>
            </a:pPr>
            <a:r>
              <a:rPr lang="en-US" b="1" dirty="0" smtClean="0">
                <a:latin typeface="Calibri" panose="020F0502020204030204" pitchFamily="34" charset="0"/>
                <a:ea typeface="Calibri" panose="020F0502020204030204" pitchFamily="34" charset="0"/>
                <a:cs typeface="Times New Roman" panose="02020603050405020304" pitchFamily="18" charset="0"/>
              </a:rPr>
              <a:t>3</a:t>
            </a:r>
            <a:r>
              <a:rPr lang="en-US" b="1" dirty="0">
                <a:latin typeface="Calibri" panose="020F0502020204030204" pitchFamily="34" charset="0"/>
                <a:ea typeface="Calibri" panose="020F0502020204030204" pitchFamily="34" charset="0"/>
                <a:cs typeface="Times New Roman" panose="02020603050405020304" pitchFamily="18" charset="0"/>
              </a:rPr>
              <a:t>. Current Issues </a:t>
            </a:r>
          </a:p>
          <a:p>
            <a:pPr marL="914400" lvl="1" indent="-457200">
              <a:spcBef>
                <a:spcPts val="0"/>
              </a:spcBef>
              <a:spcAft>
                <a:spcPts val="0"/>
              </a:spcAft>
              <a:buFontTx/>
              <a:buChar char="-"/>
            </a:pPr>
            <a:r>
              <a:rPr lang="en-US" sz="3200" dirty="0" smtClean="0">
                <a:latin typeface="Calibri" panose="020F0502020204030204" pitchFamily="34" charset="0"/>
                <a:ea typeface="Calibri" panose="020F0502020204030204" pitchFamily="34" charset="0"/>
                <a:cs typeface="Times New Roman" panose="02020603050405020304" pitchFamily="18" charset="0"/>
              </a:rPr>
              <a:t>SNAP</a:t>
            </a:r>
          </a:p>
          <a:p>
            <a:pPr marL="914400" lvl="1" indent="-457200">
              <a:spcBef>
                <a:spcPts val="0"/>
              </a:spcBef>
              <a:spcAft>
                <a:spcPts val="0"/>
              </a:spcAft>
              <a:buFontTx/>
              <a:buChar char="-"/>
            </a:pPr>
            <a:r>
              <a:rPr lang="en-US" sz="3200" dirty="0" smtClean="0">
                <a:latin typeface="Calibri" panose="020F0502020204030204" pitchFamily="34" charset="0"/>
                <a:ea typeface="Calibri" panose="020F0502020204030204" pitchFamily="34" charset="0"/>
                <a:cs typeface="Times New Roman" panose="02020603050405020304" pitchFamily="18" charset="0"/>
              </a:rPr>
              <a:t>SFPP</a:t>
            </a:r>
            <a:endParaRPr lang="en-US" sz="3200" dirty="0">
              <a:latin typeface="Calibri" panose="020F0502020204030204" pitchFamily="34" charset="0"/>
              <a:ea typeface="Calibri" panose="020F0502020204030204" pitchFamily="34" charset="0"/>
              <a:cs typeface="Times New Roman" panose="02020603050405020304" pitchFamily="18" charset="0"/>
            </a:endParaRPr>
          </a:p>
          <a:p>
            <a:pPr marL="914400" lvl="1" indent="-457200">
              <a:spcBef>
                <a:spcPts val="0"/>
              </a:spcBef>
              <a:spcAft>
                <a:spcPts val="0"/>
              </a:spcAft>
              <a:buFontTx/>
              <a:buChar char="-"/>
            </a:pPr>
            <a:r>
              <a:rPr lang="en-US" sz="3200" dirty="0">
                <a:latin typeface="Calibri" panose="020F0502020204030204" pitchFamily="34" charset="0"/>
                <a:ea typeface="Calibri" panose="020F0502020204030204" pitchFamily="34" charset="0"/>
                <a:cs typeface="Times New Roman" panose="02020603050405020304" pitchFamily="18" charset="0"/>
              </a:rPr>
              <a:t>PASS</a:t>
            </a:r>
          </a:p>
          <a:p>
            <a:pPr marL="0" indent="0">
              <a:spcBef>
                <a:spcPts val="0"/>
              </a:spcBef>
              <a:spcAft>
                <a:spcPts val="0"/>
              </a:spcAft>
              <a:buSzPct val="135000"/>
              <a:buNone/>
            </a:pPr>
            <a:endParaRPr lang="en-US" dirty="0" smtClean="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SzPct val="135000"/>
              <a:buNone/>
            </a:pPr>
            <a:r>
              <a:rPr lang="en-US" b="1" dirty="0" smtClean="0">
                <a:latin typeface="Calibri" panose="020F0502020204030204" pitchFamily="34" charset="0"/>
                <a:ea typeface="Calibri" panose="020F0502020204030204" pitchFamily="34" charset="0"/>
                <a:cs typeface="Times New Roman" panose="02020603050405020304" pitchFamily="18" charset="0"/>
              </a:rPr>
              <a:t>4</a:t>
            </a:r>
            <a:r>
              <a:rPr lang="en-US" b="1" dirty="0">
                <a:latin typeface="Calibri" panose="020F0502020204030204" pitchFamily="34" charset="0"/>
                <a:ea typeface="Calibri" panose="020F0502020204030204" pitchFamily="34" charset="0"/>
                <a:cs typeface="Times New Roman" panose="02020603050405020304" pitchFamily="18" charset="0"/>
              </a:rPr>
              <a:t>. </a:t>
            </a:r>
            <a:r>
              <a:rPr lang="en-US" b="1" dirty="0" smtClean="0">
                <a:latin typeface="Calibri" panose="020F0502020204030204" pitchFamily="34" charset="0"/>
                <a:ea typeface="Calibri" panose="020F0502020204030204" pitchFamily="34" charset="0"/>
                <a:cs typeface="Times New Roman" panose="02020603050405020304" pitchFamily="18" charset="0"/>
              </a:rPr>
              <a:t>What you can do</a:t>
            </a: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0" lvl="0" indent="0">
              <a:spcBef>
                <a:spcPts val="0"/>
              </a:spcBef>
              <a:spcAft>
                <a:spcPts val="0"/>
              </a:spcAft>
              <a:buNone/>
            </a:pPr>
            <a:endParaRPr lang="en-US" b="1" dirty="0" smtClean="0">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Straight Connector 5"/>
          <p:cNvCxnSpPr/>
          <p:nvPr/>
        </p:nvCxnSpPr>
        <p:spPr>
          <a:xfrm>
            <a:off x="419100" y="990600"/>
            <a:ext cx="81534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pic>
        <p:nvPicPr>
          <p:cNvPr id="10" name="Picture 6" descr="http://www.helpincharlottecounty.org/hungry-child.jpg"/>
          <p:cNvPicPr>
            <a:picLocks noChangeAspect="1" noChangeArrowheads="1"/>
          </p:cNvPicPr>
          <p:nvPr/>
        </p:nvPicPr>
        <p:blipFill>
          <a:blip r:embed="rId3" cstate="print"/>
          <a:srcRect/>
          <a:stretch>
            <a:fillRect/>
          </a:stretch>
        </p:blipFill>
        <p:spPr bwMode="auto">
          <a:xfrm>
            <a:off x="4434632" y="2286000"/>
            <a:ext cx="4153108" cy="2755710"/>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22236" y="480510"/>
            <a:ext cx="8403790" cy="5697482"/>
          </a:xfrm>
          <a:prstGeom prst="rect">
            <a:avLst/>
          </a:prstGeom>
        </p:spPr>
      </p:pic>
    </p:spTree>
    <p:extLst>
      <p:ext uri="{BB962C8B-B14F-4D97-AF65-F5344CB8AC3E}">
        <p14:creationId xmlns:p14="http://schemas.microsoft.com/office/powerpoint/2010/main" val="17950548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95400" y="228600"/>
            <a:ext cx="6477000" cy="838200"/>
          </a:xfrm>
        </p:spPr>
        <p:txBody>
          <a:bodyPr>
            <a:noAutofit/>
          </a:bodyPr>
          <a:lstStyle/>
          <a:p>
            <a:r>
              <a:rPr lang="en-US" sz="3200" b="1" dirty="0">
                <a:latin typeface="+mn-lt"/>
              </a:rPr>
              <a:t>Meeting with </a:t>
            </a:r>
            <a:r>
              <a:rPr lang="en-US" sz="3200" b="1" dirty="0" smtClean="0">
                <a:latin typeface="+mn-lt"/>
              </a:rPr>
              <a:t>Elected Officials:                                 BEFORE the Meeting</a:t>
            </a:r>
            <a:endParaRPr lang="en-US" sz="3200" b="1" dirty="0">
              <a:latin typeface="+mn-lt"/>
            </a:endParaRPr>
          </a:p>
        </p:txBody>
      </p:sp>
      <p:cxnSp>
        <p:nvCxnSpPr>
          <p:cNvPr id="8" name="Straight Connector 7"/>
          <p:cNvCxnSpPr/>
          <p:nvPr/>
        </p:nvCxnSpPr>
        <p:spPr>
          <a:xfrm>
            <a:off x="304800" y="1219200"/>
            <a:ext cx="81534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52400" y="1371601"/>
            <a:ext cx="6364224" cy="5078313"/>
          </a:xfrm>
          <a:prstGeom prst="rect">
            <a:avLst/>
          </a:prstGeom>
          <a:noFill/>
        </p:spPr>
        <p:txBody>
          <a:bodyPr wrap="square" rtlCol="0">
            <a:spAutoFit/>
          </a:bodyPr>
          <a:lstStyle/>
          <a:p>
            <a:pPr marL="182880" indent="-182880">
              <a:spcAft>
                <a:spcPts val="1200"/>
              </a:spcAft>
              <a:buFont typeface="Arial" panose="020B0604020202020204" pitchFamily="34" charset="0"/>
              <a:buChar char="•"/>
            </a:pPr>
            <a:r>
              <a:rPr lang="en-US" sz="2400" b="1" dirty="0" smtClean="0">
                <a:latin typeface="+mj-lt"/>
              </a:rPr>
              <a:t>Schedule</a:t>
            </a:r>
            <a:r>
              <a:rPr lang="en-US" sz="2400" dirty="0" smtClean="0">
                <a:latin typeface="+mj-lt"/>
              </a:rPr>
              <a:t> with the DC or District                    Office a few weeks in advance</a:t>
            </a:r>
          </a:p>
          <a:p>
            <a:pPr marL="182880" indent="-182880">
              <a:spcAft>
                <a:spcPts val="1200"/>
              </a:spcAft>
              <a:buFont typeface="Arial" panose="020B0604020202020204" pitchFamily="34" charset="0"/>
              <a:buChar char="•"/>
            </a:pPr>
            <a:r>
              <a:rPr lang="en-US" sz="2400" b="1" dirty="0" smtClean="0">
                <a:latin typeface="+mj-lt"/>
              </a:rPr>
              <a:t>Research</a:t>
            </a:r>
            <a:r>
              <a:rPr lang="en-US" sz="2400" dirty="0" smtClean="0">
                <a:latin typeface="+mj-lt"/>
              </a:rPr>
              <a:t> the Elected Official </a:t>
            </a:r>
          </a:p>
          <a:p>
            <a:pPr marL="548640" lvl="1" indent="-342900">
              <a:spcAft>
                <a:spcPts val="1200"/>
              </a:spcAft>
              <a:buFont typeface="Courier New" panose="02070309020205020404" pitchFamily="49" charset="0"/>
              <a:buChar char="o"/>
            </a:pPr>
            <a:r>
              <a:rPr lang="en-US" sz="2400" dirty="0" smtClean="0">
                <a:latin typeface="+mj-lt"/>
              </a:rPr>
              <a:t>What committees do they sit on? </a:t>
            </a:r>
            <a:endParaRPr lang="en-US" sz="2400" dirty="0">
              <a:latin typeface="+mj-lt"/>
            </a:endParaRPr>
          </a:p>
          <a:p>
            <a:pPr marL="548640" lvl="1" indent="-342900">
              <a:spcAft>
                <a:spcPts val="1200"/>
              </a:spcAft>
              <a:buFont typeface="Courier New" panose="02070309020205020404" pitchFamily="49" charset="0"/>
              <a:buChar char="o"/>
            </a:pPr>
            <a:r>
              <a:rPr lang="en-US" sz="2400" dirty="0" smtClean="0">
                <a:latin typeface="+mj-lt"/>
              </a:rPr>
              <a:t>Do they have a signature issue? </a:t>
            </a:r>
            <a:endParaRPr lang="en-US" sz="2400" dirty="0">
              <a:latin typeface="+mj-lt"/>
            </a:endParaRPr>
          </a:p>
          <a:p>
            <a:pPr marL="548640" lvl="1" indent="-342900">
              <a:spcAft>
                <a:spcPts val="1200"/>
              </a:spcAft>
              <a:buFont typeface="Courier New" panose="02070309020205020404" pitchFamily="49" charset="0"/>
              <a:buChar char="o"/>
            </a:pPr>
            <a:r>
              <a:rPr lang="en-US" sz="2400" dirty="0" smtClean="0">
                <a:latin typeface="+mj-lt"/>
              </a:rPr>
              <a:t>Is there anything you should be           thanking them for</a:t>
            </a:r>
            <a:r>
              <a:rPr lang="en-US" sz="2400" dirty="0">
                <a:latin typeface="+mj-lt"/>
              </a:rPr>
              <a:t>? </a:t>
            </a:r>
            <a:endParaRPr lang="en-US" sz="2400" dirty="0" smtClean="0">
              <a:latin typeface="+mj-lt"/>
            </a:endParaRPr>
          </a:p>
          <a:p>
            <a:pPr marL="548640" lvl="1" indent="-342900">
              <a:spcAft>
                <a:spcPts val="1200"/>
              </a:spcAft>
              <a:buFont typeface="Courier New" panose="02070309020205020404" pitchFamily="49" charset="0"/>
              <a:buChar char="o"/>
            </a:pPr>
            <a:r>
              <a:rPr lang="en-US" sz="2400" dirty="0" smtClean="0">
                <a:latin typeface="+mj-lt"/>
              </a:rPr>
              <a:t>What </a:t>
            </a:r>
            <a:r>
              <a:rPr lang="en-US" sz="2400" dirty="0">
                <a:latin typeface="+mj-lt"/>
              </a:rPr>
              <a:t>is their stance on your </a:t>
            </a:r>
            <a:r>
              <a:rPr lang="en-US" sz="2400" dirty="0" smtClean="0">
                <a:latin typeface="+mj-lt"/>
              </a:rPr>
              <a:t>issues?</a:t>
            </a:r>
          </a:p>
          <a:p>
            <a:pPr marL="548640" lvl="1" indent="-342900">
              <a:spcAft>
                <a:spcPts val="1200"/>
              </a:spcAft>
              <a:buFont typeface="Courier New" panose="02070309020205020404" pitchFamily="49" charset="0"/>
              <a:buChar char="o"/>
            </a:pPr>
            <a:r>
              <a:rPr lang="en-US" sz="2400" dirty="0" smtClean="0">
                <a:latin typeface="+mj-lt"/>
              </a:rPr>
              <a:t>What other information might help you connect with them? Where </a:t>
            </a:r>
            <a:r>
              <a:rPr lang="en-US" sz="2400" dirty="0">
                <a:latin typeface="+mj-lt"/>
              </a:rPr>
              <a:t>did they go to school? Where does their partner work</a:t>
            </a:r>
            <a:r>
              <a:rPr lang="en-US" sz="2400" dirty="0" smtClean="0">
                <a:latin typeface="+mj-lt"/>
              </a:rPr>
              <a:t>?</a:t>
            </a:r>
            <a:endParaRPr lang="en-US" sz="2000" dirty="0">
              <a:latin typeface="+mj-lt"/>
            </a:endParaRPr>
          </a:p>
        </p:txBody>
      </p:sp>
      <p:pic>
        <p:nvPicPr>
          <p:cNvPr id="2" name="Picture 1"/>
          <p:cNvPicPr>
            <a:picLocks noChangeAspect="1"/>
          </p:cNvPicPr>
          <p:nvPr/>
        </p:nvPicPr>
        <p:blipFill>
          <a:blip r:embed="rId2"/>
          <a:stretch>
            <a:fillRect/>
          </a:stretch>
        </p:blipFill>
        <p:spPr>
          <a:xfrm>
            <a:off x="5029200" y="1603420"/>
            <a:ext cx="4030756" cy="2435180"/>
          </a:xfrm>
          <a:prstGeom prst="rect">
            <a:avLst/>
          </a:prstGeom>
        </p:spPr>
      </p:pic>
    </p:spTree>
    <p:extLst>
      <p:ext uri="{BB962C8B-B14F-4D97-AF65-F5344CB8AC3E}">
        <p14:creationId xmlns:p14="http://schemas.microsoft.com/office/powerpoint/2010/main" val="25682196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04900" y="152400"/>
            <a:ext cx="6934200" cy="1143000"/>
          </a:xfrm>
        </p:spPr>
        <p:txBody>
          <a:bodyPr>
            <a:noAutofit/>
          </a:bodyPr>
          <a:lstStyle/>
          <a:p>
            <a:r>
              <a:rPr lang="en-US" sz="3200" b="1" dirty="0">
                <a:latin typeface="+mn-lt"/>
              </a:rPr>
              <a:t>Meeting with </a:t>
            </a:r>
            <a:r>
              <a:rPr lang="en-US" sz="3200" b="1" dirty="0" smtClean="0">
                <a:latin typeface="+mn-lt"/>
              </a:rPr>
              <a:t>Elected Officials:                      Planning Meeting Details</a:t>
            </a:r>
            <a:endParaRPr lang="en-US" sz="3200" b="1" dirty="0">
              <a:latin typeface="+mn-lt"/>
            </a:endParaRPr>
          </a:p>
        </p:txBody>
      </p:sp>
      <p:sp>
        <p:nvSpPr>
          <p:cNvPr id="5" name="Content Placeholder 4"/>
          <p:cNvSpPr txBox="1">
            <a:spLocks noGrp="1"/>
          </p:cNvSpPr>
          <p:nvPr>
            <p:ph idx="1"/>
          </p:nvPr>
        </p:nvSpPr>
        <p:spPr>
          <a:xfrm>
            <a:off x="533400" y="1600200"/>
            <a:ext cx="7924800" cy="2166747"/>
          </a:xfrm>
          <a:prstGeom prst="rect">
            <a:avLst/>
          </a:prstGeom>
          <a:noFill/>
        </p:spPr>
        <p:txBody>
          <a:bodyPr wrap="square" rtlCol="0">
            <a:spAutoFit/>
          </a:bodyPr>
          <a:lstStyle/>
          <a:p>
            <a:pPr marL="182880" indent="-182880">
              <a:spcAft>
                <a:spcPts val="1200"/>
              </a:spcAft>
              <a:buFont typeface="Arial" panose="020B0604020202020204" pitchFamily="34" charset="0"/>
              <a:buChar char="•"/>
            </a:pPr>
            <a:r>
              <a:rPr lang="en-US" sz="2400" dirty="0" smtClean="0">
                <a:latin typeface="+mn-lt"/>
              </a:rPr>
              <a:t>Consider </a:t>
            </a:r>
            <a:r>
              <a:rPr lang="en-US" sz="2400" b="1" dirty="0" smtClean="0">
                <a:latin typeface="+mn-lt"/>
              </a:rPr>
              <a:t>inviting</a:t>
            </a:r>
            <a:r>
              <a:rPr lang="en-US" sz="2400" dirty="0" smtClean="0">
                <a:latin typeface="+mn-lt"/>
              </a:rPr>
              <a:t> other anti-hunger organizations, “non-traditional allies” (grocers, doctors, farmers, etc.), and people experiencing hunger </a:t>
            </a:r>
          </a:p>
          <a:p>
            <a:pPr marL="182880" indent="-182880">
              <a:spcAft>
                <a:spcPts val="1200"/>
              </a:spcAft>
              <a:buFont typeface="Arial" panose="020B0604020202020204" pitchFamily="34" charset="0"/>
              <a:buChar char="•"/>
            </a:pPr>
            <a:r>
              <a:rPr lang="en-US" sz="2400" dirty="0" smtClean="0">
                <a:latin typeface="+mn-lt"/>
              </a:rPr>
              <a:t>Prepare/find </a:t>
            </a:r>
            <a:r>
              <a:rPr lang="en-US" sz="2400" b="1" dirty="0" smtClean="0">
                <a:latin typeface="+mn-lt"/>
              </a:rPr>
              <a:t>materials</a:t>
            </a:r>
            <a:r>
              <a:rPr lang="en-US" sz="2400" dirty="0" smtClean="0">
                <a:latin typeface="+mn-lt"/>
              </a:rPr>
              <a:t> that provide good background on the issue and share with staff at least 3 days prior to the meeting</a:t>
            </a:r>
          </a:p>
        </p:txBody>
      </p:sp>
      <p:cxnSp>
        <p:nvCxnSpPr>
          <p:cNvPr id="6" name="Straight Connector 5"/>
          <p:cNvCxnSpPr/>
          <p:nvPr/>
        </p:nvCxnSpPr>
        <p:spPr>
          <a:xfrm>
            <a:off x="304800" y="1319784"/>
            <a:ext cx="81534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7" name="Content Placeholder 4"/>
          <p:cNvSpPr txBox="1">
            <a:spLocks/>
          </p:cNvSpPr>
          <p:nvPr/>
        </p:nvSpPr>
        <p:spPr bwMode="auto">
          <a:xfrm>
            <a:off x="533400" y="4041266"/>
            <a:ext cx="4343400" cy="3046988"/>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82880" indent="-182880">
              <a:buFont typeface="Arial" panose="020B0604020202020204" pitchFamily="34" charset="0"/>
              <a:buChar char="•"/>
            </a:pPr>
            <a:r>
              <a:rPr lang="en-US" sz="2400" b="1" dirty="0" smtClean="0"/>
              <a:t>Plan</a:t>
            </a:r>
            <a:r>
              <a:rPr lang="en-US" sz="2400" dirty="0" smtClean="0"/>
              <a:t> your agenda, talking points, and “asks” in advance (especially if going with a group). Take time to think of how to align your issue with what they value.</a:t>
            </a:r>
          </a:p>
          <a:p>
            <a:pPr marL="182880" indent="-182880">
              <a:buFont typeface="Arial" panose="020B0604020202020204" pitchFamily="34" charset="0"/>
              <a:buChar char="•"/>
            </a:pPr>
            <a:endParaRPr lang="en-US" sz="2000" dirty="0" smtClean="0"/>
          </a:p>
          <a:p>
            <a:endParaRPr lang="en-US" sz="2000" dirty="0"/>
          </a:p>
        </p:txBody>
      </p:sp>
      <p:pic>
        <p:nvPicPr>
          <p:cNvPr id="10" name="Picture 9"/>
          <p:cNvPicPr>
            <a:picLocks noChangeAspect="1"/>
          </p:cNvPicPr>
          <p:nvPr/>
        </p:nvPicPr>
        <p:blipFill>
          <a:blip r:embed="rId2"/>
          <a:stretch>
            <a:fillRect/>
          </a:stretch>
        </p:blipFill>
        <p:spPr>
          <a:xfrm>
            <a:off x="4648200" y="3894043"/>
            <a:ext cx="4297238" cy="2843339"/>
          </a:xfrm>
          <a:prstGeom prst="rect">
            <a:avLst/>
          </a:prstGeom>
        </p:spPr>
      </p:pic>
    </p:spTree>
    <p:extLst>
      <p:ext uri="{BB962C8B-B14F-4D97-AF65-F5344CB8AC3E}">
        <p14:creationId xmlns:p14="http://schemas.microsoft.com/office/powerpoint/2010/main" val="104658168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4092" y="40040"/>
            <a:ext cx="7642635" cy="612894"/>
          </a:xfrm>
        </p:spPr>
        <p:txBody>
          <a:bodyPr>
            <a:normAutofit fontScale="90000"/>
          </a:bodyPr>
          <a:lstStyle/>
          <a:p>
            <a:r>
              <a:rPr lang="en-US" sz="4000" b="1" dirty="0">
                <a:latin typeface="+mn-lt"/>
              </a:rPr>
              <a:t>Meeting with </a:t>
            </a:r>
            <a:r>
              <a:rPr lang="en-US" sz="4000" b="1" dirty="0" smtClean="0">
                <a:latin typeface="+mn-lt"/>
              </a:rPr>
              <a:t>Elected Officials: Agenda </a:t>
            </a:r>
            <a:endParaRPr lang="en-US" sz="4000" b="1" dirty="0">
              <a:latin typeface="+mn-lt"/>
            </a:endParaRPr>
          </a:p>
        </p:txBody>
      </p:sp>
      <p:sp>
        <p:nvSpPr>
          <p:cNvPr id="5" name="Content Placeholder 4"/>
          <p:cNvSpPr>
            <a:spLocks noGrp="1"/>
          </p:cNvSpPr>
          <p:nvPr>
            <p:ph idx="1"/>
          </p:nvPr>
        </p:nvSpPr>
        <p:spPr>
          <a:xfrm>
            <a:off x="271653" y="985972"/>
            <a:ext cx="4681347" cy="3768874"/>
          </a:xfrm>
        </p:spPr>
        <p:txBody>
          <a:bodyPr>
            <a:noAutofit/>
          </a:bodyPr>
          <a:lstStyle/>
          <a:p>
            <a:pPr marL="182880" indent="-182880"/>
            <a:r>
              <a:rPr lang="en-US" sz="2200" b="1" dirty="0" smtClean="0"/>
              <a:t>Introductions </a:t>
            </a:r>
          </a:p>
          <a:p>
            <a:pPr marL="457200" lvl="1">
              <a:buFont typeface="Courier New" panose="02070309020205020404" pitchFamily="49" charset="0"/>
              <a:buChar char="o"/>
            </a:pPr>
            <a:r>
              <a:rPr lang="en-US" sz="2200" dirty="0" smtClean="0"/>
              <a:t>Who you are/who you represent</a:t>
            </a:r>
          </a:p>
          <a:p>
            <a:pPr marL="457200" lvl="1">
              <a:buFont typeface="Courier New" panose="02070309020205020404" pitchFamily="49" charset="0"/>
              <a:buChar char="o"/>
            </a:pPr>
            <a:r>
              <a:rPr lang="en-US" sz="2200" dirty="0" smtClean="0"/>
              <a:t>Note if you are a constituent</a:t>
            </a:r>
          </a:p>
          <a:p>
            <a:pPr marL="182880" indent="-182880"/>
            <a:r>
              <a:rPr lang="en-US" sz="2200" b="1" dirty="0" smtClean="0"/>
              <a:t>Present the issue</a:t>
            </a:r>
            <a:r>
              <a:rPr lang="en-US" sz="2200" dirty="0" smtClean="0"/>
              <a:t> </a:t>
            </a:r>
          </a:p>
          <a:p>
            <a:pPr marL="457200" lvl="1" indent="-274320">
              <a:buFont typeface="Courier New" panose="02070309020205020404" pitchFamily="49" charset="0"/>
              <a:buChar char="o"/>
            </a:pPr>
            <a:r>
              <a:rPr lang="en-US" sz="2200" dirty="0" smtClean="0"/>
              <a:t>Scope of the issue; your concerns; why this issue matters; why the Rep should care</a:t>
            </a:r>
          </a:p>
          <a:p>
            <a:pPr marL="457200" lvl="1" indent="-274320">
              <a:buFont typeface="Courier New" panose="02070309020205020404" pitchFamily="49" charset="0"/>
              <a:buChar char="o"/>
            </a:pPr>
            <a:r>
              <a:rPr lang="en-US" sz="2200" dirty="0" smtClean="0"/>
              <a:t>Impact of the issue in the Rep’s district (use data when possible)</a:t>
            </a:r>
            <a:endParaRPr lang="en-US" sz="2200" dirty="0"/>
          </a:p>
          <a:p>
            <a:pPr marL="457200" lvl="1" indent="-274320">
              <a:buFont typeface="Courier New" panose="02070309020205020404" pitchFamily="49" charset="0"/>
              <a:buChar char="o"/>
            </a:pPr>
            <a:r>
              <a:rPr lang="en-US" sz="2200" dirty="0" smtClean="0"/>
              <a:t>Story/personal account of the issue</a:t>
            </a:r>
          </a:p>
        </p:txBody>
      </p:sp>
      <p:pic>
        <p:nvPicPr>
          <p:cNvPr id="1026" name="Picture 2" descr="Image result for meeting with a congress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212" y="1148830"/>
            <a:ext cx="4056226" cy="3042169"/>
          </a:xfrm>
          <a:prstGeom prst="rect">
            <a:avLst/>
          </a:prstGeom>
          <a:noFill/>
          <a:extLst>
            <a:ext uri="{909E8E84-426E-40dd-AFC4-6F175D3DCCD1}">
              <a14:hiddenFill xmlns="" xmlns:a14="http://schemas.microsoft.com/office/drawing/2010/main">
                <a:solidFill>
                  <a:srgbClr val="FFFFFF"/>
                </a:solidFill>
              </a14:hiddenFill>
            </a:ext>
          </a:extLst>
        </p:spPr>
      </p:pic>
      <p:cxnSp>
        <p:nvCxnSpPr>
          <p:cNvPr id="8" name="Straight Connector 7"/>
          <p:cNvCxnSpPr/>
          <p:nvPr/>
        </p:nvCxnSpPr>
        <p:spPr>
          <a:xfrm>
            <a:off x="408710" y="718248"/>
            <a:ext cx="81534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9" name="Content Placeholder 4"/>
          <p:cNvSpPr txBox="1">
            <a:spLocks/>
          </p:cNvSpPr>
          <p:nvPr/>
        </p:nvSpPr>
        <p:spPr>
          <a:xfrm>
            <a:off x="424052" y="5506012"/>
            <a:ext cx="4376547" cy="10838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Courier New" panose="02070309020205020404" pitchFamily="49" charset="0"/>
              <a:buChar char="o"/>
            </a:pPr>
            <a:r>
              <a:rPr lang="en-US" sz="2200" dirty="0" smtClean="0"/>
              <a:t>Come visit our program</a:t>
            </a:r>
          </a:p>
          <a:p>
            <a:pPr lvl="1">
              <a:buFont typeface="Courier New" panose="02070309020205020404" pitchFamily="49" charset="0"/>
              <a:buChar char="o"/>
            </a:pPr>
            <a:r>
              <a:rPr lang="en-US" sz="2200" dirty="0" smtClean="0"/>
              <a:t>Introduce this bill</a:t>
            </a:r>
          </a:p>
          <a:p>
            <a:pPr lvl="1">
              <a:buFont typeface="Courier New" panose="02070309020205020404" pitchFamily="49" charset="0"/>
              <a:buChar char="o"/>
            </a:pPr>
            <a:r>
              <a:rPr lang="en-US" sz="2200" dirty="0" smtClean="0"/>
              <a:t>Co-sponsor this bill</a:t>
            </a:r>
          </a:p>
          <a:p>
            <a:pPr marL="457200" lvl="1" indent="0">
              <a:buNone/>
            </a:pPr>
            <a:endParaRPr lang="en-US" sz="2000" dirty="0" smtClean="0"/>
          </a:p>
        </p:txBody>
      </p:sp>
      <p:sp>
        <p:nvSpPr>
          <p:cNvPr id="7" name="Content Placeholder 4"/>
          <p:cNvSpPr txBox="1">
            <a:spLocks/>
          </p:cNvSpPr>
          <p:nvPr/>
        </p:nvSpPr>
        <p:spPr>
          <a:xfrm>
            <a:off x="4267200" y="5474339"/>
            <a:ext cx="4453214" cy="10534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Courier New" panose="02070309020205020404" pitchFamily="49" charset="0"/>
              <a:buChar char="o"/>
            </a:pPr>
            <a:r>
              <a:rPr lang="en-US" sz="2200" dirty="0" smtClean="0"/>
              <a:t>Sign this letter</a:t>
            </a:r>
          </a:p>
          <a:p>
            <a:pPr lvl="1">
              <a:buFont typeface="Courier New" panose="02070309020205020404" pitchFamily="49" charset="0"/>
              <a:buChar char="o"/>
            </a:pPr>
            <a:r>
              <a:rPr lang="en-US" sz="2200" dirty="0" smtClean="0"/>
              <a:t>Vote yes/no on this bill </a:t>
            </a:r>
            <a:endParaRPr lang="en-US" sz="2200" dirty="0"/>
          </a:p>
          <a:p>
            <a:pPr lvl="1">
              <a:buFont typeface="Courier New" panose="02070309020205020404" pitchFamily="49" charset="0"/>
              <a:buChar char="o"/>
            </a:pPr>
            <a:r>
              <a:rPr lang="en-US" sz="2200" dirty="0" smtClean="0"/>
              <a:t>Ask this question at a hearing</a:t>
            </a:r>
          </a:p>
        </p:txBody>
      </p:sp>
      <p:sp>
        <p:nvSpPr>
          <p:cNvPr id="10" name="Content Placeholder 4"/>
          <p:cNvSpPr txBox="1">
            <a:spLocks/>
          </p:cNvSpPr>
          <p:nvPr/>
        </p:nvSpPr>
        <p:spPr>
          <a:xfrm>
            <a:off x="408710" y="5057854"/>
            <a:ext cx="7342910" cy="49505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182880"/>
            <a:r>
              <a:rPr lang="en-US" sz="2200" b="1" dirty="0" smtClean="0"/>
              <a:t>Make your “ask” </a:t>
            </a:r>
            <a:r>
              <a:rPr lang="en-US" sz="2200" dirty="0" smtClean="0"/>
              <a:t>– be specific. Examples  include:</a:t>
            </a:r>
          </a:p>
          <a:p>
            <a:pPr marL="457200" lvl="1" indent="0">
              <a:buNone/>
            </a:pPr>
            <a:endParaRPr lang="en-US" sz="2000" dirty="0" smtClean="0"/>
          </a:p>
        </p:txBody>
      </p:sp>
    </p:spTree>
    <p:extLst>
      <p:ext uri="{BB962C8B-B14F-4D97-AF65-F5344CB8AC3E}">
        <p14:creationId xmlns:p14="http://schemas.microsoft.com/office/powerpoint/2010/main" val="34774776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b="1" dirty="0" smtClean="0"/>
              <a:t>Keep in mind…</a:t>
            </a:r>
            <a:endParaRPr lang="en-US" b="1" dirty="0"/>
          </a:p>
        </p:txBody>
      </p:sp>
      <p:sp>
        <p:nvSpPr>
          <p:cNvPr id="3" name="Content Placeholder 2"/>
          <p:cNvSpPr>
            <a:spLocks noGrp="1"/>
          </p:cNvSpPr>
          <p:nvPr>
            <p:ph idx="1"/>
          </p:nvPr>
        </p:nvSpPr>
        <p:spPr>
          <a:xfrm>
            <a:off x="457200" y="1143000"/>
            <a:ext cx="8229600" cy="4525963"/>
          </a:xfrm>
        </p:spPr>
        <p:txBody>
          <a:bodyPr/>
          <a:lstStyle/>
          <a:p>
            <a:r>
              <a:rPr lang="en-US" sz="2800" dirty="0" smtClean="0"/>
              <a:t>Try to get a response on your ask – be direct. If he/she is not ready to respond:</a:t>
            </a:r>
          </a:p>
          <a:p>
            <a:pPr lvl="1"/>
            <a:r>
              <a:rPr lang="en-US" sz="2400" dirty="0"/>
              <a:t>T</a:t>
            </a:r>
            <a:r>
              <a:rPr lang="en-US" sz="2400" dirty="0" smtClean="0"/>
              <a:t>ry to get an indication of where s/he is leaning</a:t>
            </a:r>
          </a:p>
          <a:p>
            <a:pPr lvl="1"/>
            <a:r>
              <a:rPr lang="en-US" sz="2400" dirty="0" smtClean="0"/>
              <a:t>Ask what additional information would be helpful</a:t>
            </a:r>
          </a:p>
          <a:p>
            <a:pPr lvl="1"/>
            <a:r>
              <a:rPr lang="en-US" sz="2400" dirty="0" smtClean="0"/>
              <a:t>Indicate you will follow up to hear what s/he decides on the issue</a:t>
            </a:r>
          </a:p>
          <a:p>
            <a:r>
              <a:rPr lang="en-US" sz="2800" dirty="0" smtClean="0"/>
              <a:t>Allow </a:t>
            </a:r>
            <a:r>
              <a:rPr lang="en-US" sz="2800" dirty="0"/>
              <a:t>the official to ask questions and share </a:t>
            </a:r>
            <a:r>
              <a:rPr lang="en-US" sz="2800" dirty="0" smtClean="0"/>
              <a:t>feedback</a:t>
            </a:r>
          </a:p>
          <a:p>
            <a:r>
              <a:rPr lang="en-US" sz="2800" dirty="0" smtClean="0"/>
              <a:t>Stress that you are a RESOURCE to the legislator/staff</a:t>
            </a:r>
          </a:p>
          <a:p>
            <a:r>
              <a:rPr lang="en-US" sz="2800" dirty="0" smtClean="0"/>
              <a:t>After the meeting- send a thank </a:t>
            </a:r>
            <a:r>
              <a:rPr lang="en-US" sz="2800" dirty="0"/>
              <a:t>you (email is acceptable) and provide any information requested during the meeting</a:t>
            </a:r>
          </a:p>
          <a:p>
            <a:endParaRPr lang="en-US" dirty="0"/>
          </a:p>
          <a:p>
            <a:endParaRPr lang="en-US" dirty="0"/>
          </a:p>
        </p:txBody>
      </p:sp>
      <p:cxnSp>
        <p:nvCxnSpPr>
          <p:cNvPr id="4" name="Straight Connector 3"/>
          <p:cNvCxnSpPr/>
          <p:nvPr/>
        </p:nvCxnSpPr>
        <p:spPr>
          <a:xfrm>
            <a:off x="457200" y="914400"/>
            <a:ext cx="81534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8983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8109"/>
            <a:ext cx="8686800" cy="868362"/>
          </a:xfrm>
        </p:spPr>
        <p:txBody>
          <a:bodyPr/>
          <a:lstStyle/>
          <a:p>
            <a:r>
              <a:rPr lang="en-US" sz="3600" b="1" dirty="0" smtClean="0"/>
              <a:t>Montgomery County Representatives</a:t>
            </a:r>
            <a:endParaRPr lang="en-US" sz="3600" b="1" dirty="0"/>
          </a:p>
        </p:txBody>
      </p:sp>
      <p:sp>
        <p:nvSpPr>
          <p:cNvPr id="3" name="Content Placeholder 2"/>
          <p:cNvSpPr>
            <a:spLocks noGrp="1"/>
          </p:cNvSpPr>
          <p:nvPr>
            <p:ph idx="1"/>
          </p:nvPr>
        </p:nvSpPr>
        <p:spPr>
          <a:xfrm>
            <a:off x="258990" y="1358136"/>
            <a:ext cx="8504010" cy="5347464"/>
          </a:xfrm>
        </p:spPr>
        <p:txBody>
          <a:bodyPr/>
          <a:lstStyle/>
          <a:p>
            <a:pPr marL="0" indent="0">
              <a:buNone/>
            </a:pPr>
            <a:r>
              <a:rPr lang="en-US" b="1" dirty="0" smtClean="0"/>
              <a:t>Federal:</a:t>
            </a:r>
          </a:p>
          <a:p>
            <a:r>
              <a:rPr lang="en-US" sz="2800" i="1" dirty="0" smtClean="0"/>
              <a:t>Senators: </a:t>
            </a:r>
            <a:r>
              <a:rPr lang="en-US" sz="2400" dirty="0" smtClean="0"/>
              <a:t>Pat Toomey, Bob Casey</a:t>
            </a:r>
          </a:p>
          <a:p>
            <a:r>
              <a:rPr lang="en-US" sz="2800" i="1" dirty="0" smtClean="0"/>
              <a:t>Congressmen:</a:t>
            </a:r>
            <a:r>
              <a:rPr lang="en-US" sz="2800" dirty="0" smtClean="0"/>
              <a:t> </a:t>
            </a:r>
            <a:r>
              <a:rPr lang="en-US" sz="2400" dirty="0" smtClean="0"/>
              <a:t>Ryan Costello, Pat Meehan, Brendan Boyle, Lloyd Smucker</a:t>
            </a:r>
          </a:p>
          <a:p>
            <a:pPr marL="0" indent="0">
              <a:buNone/>
            </a:pPr>
            <a:r>
              <a:rPr lang="en-US" b="1" dirty="0" smtClean="0"/>
              <a:t>State:</a:t>
            </a:r>
          </a:p>
          <a:p>
            <a:r>
              <a:rPr lang="en-US" sz="2800" i="1" dirty="0" smtClean="0"/>
              <a:t>Representatives: </a:t>
            </a:r>
            <a:r>
              <a:rPr lang="en-US" sz="2400" dirty="0"/>
              <a:t>Madeleine Dean, Mary Jo Daley, Tim Briggs, Thomas </a:t>
            </a:r>
            <a:r>
              <a:rPr lang="en-US" sz="2400" dirty="0" err="1"/>
              <a:t>Murt</a:t>
            </a:r>
            <a:r>
              <a:rPr lang="en-US" sz="2400" dirty="0"/>
              <a:t>, Stephen McCarter, Michael </a:t>
            </a:r>
            <a:r>
              <a:rPr lang="en-US" sz="2400" dirty="0" err="1"/>
              <a:t>Corr</a:t>
            </a:r>
            <a:r>
              <a:rPr lang="en-US" sz="2400" dirty="0"/>
              <a:t>, Marcy </a:t>
            </a:r>
            <a:r>
              <a:rPr lang="en-US" sz="2400" dirty="0" err="1"/>
              <a:t>Toepel</a:t>
            </a:r>
            <a:r>
              <a:rPr lang="en-US" sz="2400" dirty="0"/>
              <a:t>, Justin Simmons, Matthew Bradford, Robert </a:t>
            </a:r>
            <a:r>
              <a:rPr lang="en-US" sz="2400" dirty="0" err="1"/>
              <a:t>Godshall</a:t>
            </a:r>
            <a:r>
              <a:rPr lang="en-US" sz="2400" dirty="0"/>
              <a:t>, Todd Stephens, Thomas Quigley, Kate Harper, Greg </a:t>
            </a:r>
            <a:r>
              <a:rPr lang="en-US" sz="2400" dirty="0" err="1"/>
              <a:t>Vitali</a:t>
            </a:r>
            <a:r>
              <a:rPr lang="en-US" sz="2400" dirty="0"/>
              <a:t>, Pam </a:t>
            </a:r>
            <a:r>
              <a:rPr lang="en-US" sz="2400" dirty="0" err="1"/>
              <a:t>DeLissio</a:t>
            </a:r>
            <a:r>
              <a:rPr lang="en-US" sz="2400" dirty="0"/>
              <a:t>, Tim Hennessey, Kevin Boyle, Warren </a:t>
            </a:r>
            <a:r>
              <a:rPr lang="en-US" sz="2400" dirty="0" err="1"/>
              <a:t>Kampf</a:t>
            </a:r>
            <a:endParaRPr lang="en-US" sz="2400" dirty="0"/>
          </a:p>
          <a:p>
            <a:r>
              <a:rPr lang="en-US" sz="2800" i="1" dirty="0" smtClean="0"/>
              <a:t>Senators:</a:t>
            </a:r>
            <a:r>
              <a:rPr lang="en-US" sz="2400" dirty="0"/>
              <a:t> </a:t>
            </a:r>
            <a:r>
              <a:rPr lang="en-US" sz="2400" dirty="0" smtClean="0"/>
              <a:t>Art Haywood, Stuart Greenleaf, </a:t>
            </a:r>
            <a:r>
              <a:rPr lang="en-US" sz="2400" dirty="0" err="1" smtClean="0"/>
              <a:t>Daylin</a:t>
            </a:r>
            <a:r>
              <a:rPr lang="en-US" sz="2400" dirty="0" smtClean="0"/>
              <a:t> Leach, John Rafferty, Vincent Hughes, </a:t>
            </a:r>
            <a:r>
              <a:rPr lang="en-US" sz="2400" dirty="0"/>
              <a:t>B</a:t>
            </a:r>
            <a:r>
              <a:rPr lang="en-US" sz="2400" dirty="0" smtClean="0"/>
              <a:t>ob Mensch</a:t>
            </a:r>
            <a:endParaRPr lang="en-US" sz="2400" i="1" dirty="0" smtClean="0"/>
          </a:p>
        </p:txBody>
      </p:sp>
      <p:sp>
        <p:nvSpPr>
          <p:cNvPr id="4" name="Rectangle 3"/>
          <p:cNvSpPr/>
          <p:nvPr/>
        </p:nvSpPr>
        <p:spPr>
          <a:xfrm>
            <a:off x="0" y="896471"/>
            <a:ext cx="9067800" cy="461665"/>
          </a:xfrm>
          <a:prstGeom prst="rect">
            <a:avLst/>
          </a:prstGeom>
        </p:spPr>
        <p:txBody>
          <a:bodyPr wrap="square">
            <a:spAutoFit/>
          </a:bodyPr>
          <a:lstStyle/>
          <a:p>
            <a:pPr marL="400050" lvl="1" indent="0">
              <a:spcBef>
                <a:spcPts val="0"/>
              </a:spcBef>
              <a:buNone/>
              <a:defRPr/>
            </a:pPr>
            <a:r>
              <a:rPr lang="en-US" sz="2400" dirty="0">
                <a:latin typeface="+mn-lt"/>
              </a:rPr>
              <a:t>“Find my legislator” at: </a:t>
            </a:r>
            <a:r>
              <a:rPr lang="en-US" altLang="en-US" sz="2400" u="sng" dirty="0">
                <a:latin typeface="+mn-lt"/>
              </a:rPr>
              <a:t> </a:t>
            </a:r>
            <a:r>
              <a:rPr lang="en-US" sz="2400" u="sng" dirty="0">
                <a:latin typeface="+mn-lt"/>
                <a:hlinkClick r:id="rId2"/>
              </a:rPr>
              <a:t>www.seventy.org/tools/citizen-s-guide</a:t>
            </a:r>
            <a:r>
              <a:rPr lang="en-US" sz="2400" dirty="0">
                <a:latin typeface="+mn-lt"/>
              </a:rPr>
              <a:t> </a:t>
            </a:r>
          </a:p>
        </p:txBody>
      </p:sp>
      <p:cxnSp>
        <p:nvCxnSpPr>
          <p:cNvPr id="5" name="Straight Connector 4"/>
          <p:cNvCxnSpPr/>
          <p:nvPr/>
        </p:nvCxnSpPr>
        <p:spPr>
          <a:xfrm>
            <a:off x="457200" y="762000"/>
            <a:ext cx="81534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12726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48133" y="-15907"/>
            <a:ext cx="8229600" cy="725421"/>
          </a:xfrm>
        </p:spPr>
        <p:txBody>
          <a:bodyPr/>
          <a:lstStyle/>
          <a:p>
            <a:r>
              <a:rPr lang="en-US" altLang="en-US" sz="4000" b="1" dirty="0" smtClean="0">
                <a:latin typeface="Calibri" pitchFamily="34" charset="0"/>
              </a:rPr>
              <a:t>What can you do?</a:t>
            </a:r>
          </a:p>
        </p:txBody>
      </p:sp>
      <p:sp>
        <p:nvSpPr>
          <p:cNvPr id="30723" name="Content Placeholder 2"/>
          <p:cNvSpPr>
            <a:spLocks noGrp="1"/>
          </p:cNvSpPr>
          <p:nvPr>
            <p:ph idx="1"/>
          </p:nvPr>
        </p:nvSpPr>
        <p:spPr>
          <a:xfrm>
            <a:off x="264880" y="1558799"/>
            <a:ext cx="8596105" cy="5126995"/>
          </a:xfrm>
        </p:spPr>
        <p:txBody>
          <a:bodyPr/>
          <a:lstStyle/>
          <a:p>
            <a:pPr marL="0" indent="0">
              <a:spcBef>
                <a:spcPts val="0"/>
              </a:spcBef>
              <a:buNone/>
              <a:defRPr/>
            </a:pPr>
            <a:endParaRPr lang="en-US" altLang="en-US" sz="800" u="sng" dirty="0">
              <a:solidFill>
                <a:srgbClr val="1A35FE"/>
              </a:solidFill>
              <a:latin typeface="+mj-lt"/>
            </a:endParaRPr>
          </a:p>
          <a:p>
            <a:pPr>
              <a:spcBef>
                <a:spcPts val="0"/>
              </a:spcBef>
              <a:defRPr/>
            </a:pPr>
            <a:r>
              <a:rPr lang="en-US" altLang="en-US" sz="2400" dirty="0" smtClean="0">
                <a:latin typeface="+mj-lt"/>
              </a:rPr>
              <a:t>Sign up for e-newsletters and e-alerts    </a:t>
            </a:r>
            <a:r>
              <a:rPr lang="en-US" altLang="en-US" sz="1600" u="sng" dirty="0" smtClean="0">
                <a:latin typeface="+mj-lt"/>
                <a:hlinkClick r:id="rId3"/>
              </a:rPr>
              <a:t>http</a:t>
            </a:r>
            <a:r>
              <a:rPr lang="en-US" altLang="en-US" sz="1600" u="sng" dirty="0">
                <a:latin typeface="+mj-lt"/>
                <a:hlinkClick r:id="rId3"/>
              </a:rPr>
              <a:t>://</a:t>
            </a:r>
            <a:r>
              <a:rPr lang="en-US" altLang="en-US" sz="1600" u="sng" dirty="0" smtClean="0">
                <a:latin typeface="+mj-lt"/>
                <a:hlinkClick r:id="rId3"/>
              </a:rPr>
              <a:t>action.hungercoalition.org/page/s/</a:t>
            </a:r>
            <a:r>
              <a:rPr lang="en-US" altLang="en-US" sz="1600" dirty="0" smtClean="0">
                <a:latin typeface="+mj-lt"/>
              </a:rPr>
              <a:t>  </a:t>
            </a:r>
          </a:p>
          <a:p>
            <a:pPr marL="0" indent="0">
              <a:spcBef>
                <a:spcPts val="0"/>
              </a:spcBef>
              <a:buNone/>
              <a:defRPr/>
            </a:pPr>
            <a:r>
              <a:rPr lang="en-US" altLang="en-US" sz="1600" dirty="0">
                <a:latin typeface="+mj-lt"/>
              </a:rPr>
              <a:t> </a:t>
            </a:r>
            <a:r>
              <a:rPr lang="en-US" altLang="en-US" sz="1600" dirty="0" smtClean="0">
                <a:latin typeface="+mj-lt"/>
              </a:rPr>
              <a:t>      </a:t>
            </a:r>
            <a:r>
              <a:rPr lang="en-US" altLang="en-US" sz="1600" u="sng" dirty="0" smtClean="0">
                <a:latin typeface="+mj-lt"/>
                <a:hlinkClick r:id="rId4"/>
              </a:rPr>
              <a:t>https</a:t>
            </a:r>
            <a:r>
              <a:rPr lang="en-US" altLang="en-US" sz="1600" u="sng" dirty="0">
                <a:latin typeface="+mj-lt"/>
                <a:hlinkClick r:id="rId4"/>
              </a:rPr>
              <a:t>://</a:t>
            </a:r>
            <a:r>
              <a:rPr lang="en-US" altLang="en-US" sz="1600" u="sng" dirty="0" smtClean="0">
                <a:latin typeface="+mj-lt"/>
                <a:hlinkClick r:id="rId4"/>
              </a:rPr>
              <a:t>www.philabundance.org/contact/advocacy-emails/</a:t>
            </a:r>
            <a:endParaRPr lang="en-US" altLang="en-US" sz="1600" u="sng" dirty="0" smtClean="0">
              <a:latin typeface="+mj-lt"/>
            </a:endParaRPr>
          </a:p>
          <a:p>
            <a:pPr marL="0" indent="0">
              <a:spcBef>
                <a:spcPts val="0"/>
              </a:spcBef>
              <a:buNone/>
              <a:defRPr/>
            </a:pPr>
            <a:endParaRPr lang="en-US" altLang="en-US" sz="1600" u="sng" dirty="0" smtClean="0">
              <a:latin typeface="+mj-lt"/>
            </a:endParaRPr>
          </a:p>
          <a:p>
            <a:pPr marL="0" indent="0">
              <a:spcBef>
                <a:spcPts val="0"/>
              </a:spcBef>
              <a:buNone/>
              <a:defRPr/>
            </a:pPr>
            <a:endParaRPr lang="en-US" altLang="en-US" sz="800" u="sng" dirty="0" smtClean="0">
              <a:latin typeface="+mj-lt"/>
            </a:endParaRPr>
          </a:p>
          <a:p>
            <a:pPr>
              <a:spcBef>
                <a:spcPts val="0"/>
              </a:spcBef>
              <a:defRPr/>
            </a:pPr>
            <a:r>
              <a:rPr lang="en-US" altLang="en-US" sz="2400" dirty="0" smtClean="0">
                <a:latin typeface="+mj-lt"/>
              </a:rPr>
              <a:t>Meet your elected official- build a relationship</a:t>
            </a:r>
          </a:p>
          <a:p>
            <a:pPr>
              <a:spcBef>
                <a:spcPts val="0"/>
              </a:spcBef>
              <a:defRPr/>
            </a:pPr>
            <a:endParaRPr lang="en-US" altLang="en-US" sz="1600" dirty="0" smtClean="0">
              <a:latin typeface="+mj-lt"/>
            </a:endParaRPr>
          </a:p>
          <a:p>
            <a:pPr>
              <a:spcBef>
                <a:spcPts val="0"/>
              </a:spcBef>
              <a:defRPr/>
            </a:pPr>
            <a:r>
              <a:rPr lang="en-US" altLang="en-US" sz="2400" dirty="0" smtClean="0">
                <a:latin typeface="+mj-lt"/>
              </a:rPr>
              <a:t>Tell your elected officials what you think with meetings, letters, phone calls, emails</a:t>
            </a:r>
          </a:p>
          <a:p>
            <a:pPr lvl="1">
              <a:spcBef>
                <a:spcPts val="0"/>
              </a:spcBef>
              <a:defRPr/>
            </a:pPr>
            <a:r>
              <a:rPr lang="en-US" altLang="en-US" sz="2000" dirty="0" smtClean="0">
                <a:latin typeface="+mj-lt"/>
              </a:rPr>
              <a:t>Federal: SNAP, TEFAP, School Meals…</a:t>
            </a:r>
          </a:p>
          <a:p>
            <a:pPr lvl="1">
              <a:spcBef>
                <a:spcPts val="0"/>
              </a:spcBef>
              <a:defRPr/>
            </a:pPr>
            <a:r>
              <a:rPr lang="en-US" altLang="en-US" sz="2000" dirty="0" smtClean="0">
                <a:latin typeface="+mj-lt"/>
              </a:rPr>
              <a:t>State: SFPP, PASS, administrative issues…</a:t>
            </a:r>
            <a:endParaRPr lang="en-US" altLang="en-US" sz="1600" dirty="0" smtClean="0">
              <a:latin typeface="+mj-lt"/>
            </a:endParaRPr>
          </a:p>
          <a:p>
            <a:pPr>
              <a:spcBef>
                <a:spcPts val="0"/>
              </a:spcBef>
              <a:defRPr/>
            </a:pPr>
            <a:endParaRPr lang="en-US" altLang="en-US" sz="1600" dirty="0" smtClean="0">
              <a:latin typeface="+mj-lt"/>
            </a:endParaRPr>
          </a:p>
          <a:p>
            <a:pPr>
              <a:spcBef>
                <a:spcPts val="0"/>
              </a:spcBef>
              <a:defRPr/>
            </a:pPr>
            <a:endParaRPr lang="en-US" sz="800" dirty="0" smtClean="0">
              <a:latin typeface="+mj-lt"/>
            </a:endParaRPr>
          </a:p>
          <a:p>
            <a:pPr>
              <a:spcBef>
                <a:spcPts val="0"/>
              </a:spcBef>
              <a:defRPr/>
            </a:pPr>
            <a:r>
              <a:rPr lang="en-US" sz="2400" dirty="0" smtClean="0">
                <a:latin typeface="+mj-lt"/>
              </a:rPr>
              <a:t>Engage the people you serve in this work</a:t>
            </a:r>
          </a:p>
          <a:p>
            <a:pPr>
              <a:spcBef>
                <a:spcPts val="0"/>
              </a:spcBef>
              <a:defRPr/>
            </a:pPr>
            <a:endParaRPr lang="en-US" sz="1600" dirty="0" smtClean="0">
              <a:latin typeface="+mj-lt"/>
            </a:endParaRPr>
          </a:p>
          <a:p>
            <a:pPr marL="0" indent="0">
              <a:spcBef>
                <a:spcPts val="0"/>
              </a:spcBef>
              <a:buNone/>
              <a:defRPr/>
            </a:pPr>
            <a:endParaRPr lang="en-US" sz="800" dirty="0" smtClean="0">
              <a:latin typeface="+mj-lt"/>
            </a:endParaRPr>
          </a:p>
          <a:p>
            <a:pPr>
              <a:spcBef>
                <a:spcPts val="0"/>
              </a:spcBef>
              <a:defRPr/>
            </a:pPr>
            <a:r>
              <a:rPr lang="en-US" sz="2400" dirty="0" smtClean="0">
                <a:latin typeface="+mj-lt"/>
              </a:rPr>
              <a:t>Prepare to mobilize when there are threats</a:t>
            </a:r>
          </a:p>
        </p:txBody>
      </p:sp>
      <p:pic>
        <p:nvPicPr>
          <p:cNvPr id="6" name="Picture 5"/>
          <p:cNvPicPr>
            <a:picLocks noChangeAspect="1"/>
          </p:cNvPicPr>
          <p:nvPr/>
        </p:nvPicPr>
        <p:blipFill>
          <a:blip r:embed="rId5"/>
          <a:stretch>
            <a:fillRect/>
          </a:stretch>
        </p:blipFill>
        <p:spPr>
          <a:xfrm>
            <a:off x="264880" y="672935"/>
            <a:ext cx="8596105" cy="3657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138" y="727802"/>
            <a:ext cx="2971800" cy="895837"/>
          </a:xfrm>
          <a:prstGeom prst="rect">
            <a:avLst/>
          </a:prstGeom>
        </p:spPr>
      </p:pic>
      <p:pic>
        <p:nvPicPr>
          <p:cNvPr id="8" name="Picture 7" descr="CAH_Logo_Final_web.jpg"/>
          <p:cNvPicPr>
            <a:picLocks noChangeAspect="1"/>
          </p:cNvPicPr>
          <p:nvPr/>
        </p:nvPicPr>
        <p:blipFill>
          <a:blip r:embed="rId7" cstate="print"/>
          <a:srcRect/>
          <a:stretch>
            <a:fillRect/>
          </a:stretch>
        </p:blipFill>
        <p:spPr bwMode="auto">
          <a:xfrm>
            <a:off x="7582058" y="5181600"/>
            <a:ext cx="1095675" cy="1351794"/>
          </a:xfrm>
          <a:prstGeom prst="rect">
            <a:avLst/>
          </a:prstGeom>
          <a:noFill/>
          <a:ln w="9525">
            <a:noFill/>
            <a:miter lim="800000"/>
            <a:headEnd/>
            <a:tailEnd/>
          </a:ln>
        </p:spPr>
      </p:pic>
      <p:sp>
        <p:nvSpPr>
          <p:cNvPr id="3" name="TextBox 2"/>
          <p:cNvSpPr txBox="1"/>
          <p:nvPr/>
        </p:nvSpPr>
        <p:spPr>
          <a:xfrm>
            <a:off x="3372061" y="727802"/>
            <a:ext cx="5257800" cy="830997"/>
          </a:xfrm>
          <a:prstGeom prst="rect">
            <a:avLst/>
          </a:prstGeom>
          <a:noFill/>
        </p:spPr>
        <p:txBody>
          <a:bodyPr wrap="square" rtlCol="0">
            <a:spAutoFit/>
          </a:bodyPr>
          <a:lstStyle/>
          <a:p>
            <a:pPr algn="ctr"/>
            <a:r>
              <a:rPr lang="en-US" sz="2400" dirty="0" smtClean="0">
                <a:solidFill>
                  <a:srgbClr val="FF0000"/>
                </a:solidFill>
                <a:latin typeface="+mn-lt"/>
              </a:rPr>
              <a:t>Stay </a:t>
            </a:r>
            <a:r>
              <a:rPr lang="en-US" sz="2400" dirty="0">
                <a:solidFill>
                  <a:srgbClr val="FF0000"/>
                </a:solidFill>
                <a:latin typeface="+mn-lt"/>
              </a:rPr>
              <a:t>informed, get involved, and take </a:t>
            </a:r>
            <a:r>
              <a:rPr lang="en-US" sz="2400" dirty="0" smtClean="0">
                <a:solidFill>
                  <a:srgbClr val="FF0000"/>
                </a:solidFill>
                <a:latin typeface="+mn-lt"/>
              </a:rPr>
              <a:t>action to </a:t>
            </a:r>
            <a:r>
              <a:rPr lang="en-US" sz="2400" dirty="0">
                <a:solidFill>
                  <a:srgbClr val="FF0000"/>
                </a:solidFill>
                <a:latin typeface="+mn-lt"/>
              </a:rPr>
              <a:t>help us end hunger</a:t>
            </a:r>
            <a:r>
              <a:rPr lang="en-US" sz="2400" dirty="0" smtClean="0">
                <a:solidFill>
                  <a:srgbClr val="FF0000"/>
                </a:solidFill>
                <a:latin typeface="+mn-lt"/>
              </a:rPr>
              <a:t>!</a:t>
            </a:r>
            <a:endParaRPr lang="en-US" sz="2400" dirty="0">
              <a:solidFill>
                <a:srgbClr val="FF0000"/>
              </a:solidFill>
              <a:latin typeface="+mn-lt"/>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1281" y="823731"/>
            <a:ext cx="8163442" cy="5165489"/>
          </a:xfrm>
          <a:prstGeom prst="rect">
            <a:avLst/>
          </a:prstGeom>
        </p:spPr>
      </p:pic>
    </p:spTree>
    <p:extLst>
      <p:ext uri="{BB962C8B-B14F-4D97-AF65-F5344CB8AC3E}">
        <p14:creationId xmlns:p14="http://schemas.microsoft.com/office/powerpoint/2010/main" val="85941768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583568" y="228600"/>
            <a:ext cx="7950832" cy="758825"/>
          </a:xfrm>
        </p:spPr>
        <p:txBody>
          <a:bodyPr/>
          <a:lstStyle/>
          <a:p>
            <a:pPr algn="l"/>
            <a:r>
              <a:rPr lang="en-US" dirty="0" smtClean="0"/>
              <a:t>Role Playing</a:t>
            </a:r>
            <a:endParaRPr lang="en-US" dirty="0"/>
          </a:p>
        </p:txBody>
      </p:sp>
      <p:sp>
        <p:nvSpPr>
          <p:cNvPr id="6" name="Content Placeholder 5"/>
          <p:cNvSpPr>
            <a:spLocks noGrp="1"/>
          </p:cNvSpPr>
          <p:nvPr>
            <p:ph sz="quarter" idx="4294967295"/>
          </p:nvPr>
        </p:nvSpPr>
        <p:spPr>
          <a:xfrm>
            <a:off x="0" y="1527175"/>
            <a:ext cx="8959850" cy="5045522"/>
          </a:xfrm>
        </p:spPr>
        <p:txBody>
          <a:bodyPr>
            <a:normAutofit fontScale="85000" lnSpcReduction="20000"/>
          </a:bodyPr>
          <a:lstStyle/>
          <a:p>
            <a:pPr lvl="0"/>
            <a:r>
              <a:rPr lang="en-US" sz="2800" dirty="0" smtClean="0"/>
              <a:t>Meeting with PA State Representative to ensure </a:t>
            </a:r>
            <a:r>
              <a:rPr lang="en-US" sz="2800" dirty="0"/>
              <a:t>enough money is allotted for the State Food Purchase Program &amp; </a:t>
            </a:r>
            <a:r>
              <a:rPr lang="en-US" sz="2800" dirty="0" smtClean="0"/>
              <a:t>PASS</a:t>
            </a:r>
            <a:endParaRPr lang="en-US" sz="2800" dirty="0"/>
          </a:p>
          <a:p>
            <a:endParaRPr lang="en-US" sz="2800" dirty="0"/>
          </a:p>
          <a:p>
            <a:pPr lvl="0"/>
            <a:r>
              <a:rPr lang="en-US" sz="2800" dirty="0"/>
              <a:t>Meeting with </a:t>
            </a:r>
            <a:r>
              <a:rPr lang="en-US" sz="2800" dirty="0" smtClean="0"/>
              <a:t>your </a:t>
            </a:r>
            <a:r>
              <a:rPr lang="en-US" sz="2800" dirty="0"/>
              <a:t>US congressman or Senator about </a:t>
            </a:r>
            <a:r>
              <a:rPr lang="en-US" sz="2800" dirty="0" smtClean="0"/>
              <a:t>hunger and the </a:t>
            </a:r>
            <a:r>
              <a:rPr lang="en-US" sz="2800" dirty="0"/>
              <a:t>importance of SNAP and the upcoming farm bill.</a:t>
            </a:r>
          </a:p>
          <a:p>
            <a:endParaRPr lang="en-US" sz="2800" dirty="0"/>
          </a:p>
          <a:p>
            <a:pPr lvl="0"/>
            <a:r>
              <a:rPr lang="en-US" sz="2800" dirty="0"/>
              <a:t>Meeting with your school board about the importance of school breakfast programs or </a:t>
            </a:r>
            <a:r>
              <a:rPr lang="en-US" sz="2800" dirty="0" smtClean="0"/>
              <a:t>summer </a:t>
            </a:r>
            <a:r>
              <a:rPr lang="en-US" sz="2800" dirty="0"/>
              <a:t>meals.</a:t>
            </a:r>
          </a:p>
          <a:p>
            <a:endParaRPr lang="en-US" sz="2800" dirty="0"/>
          </a:p>
          <a:p>
            <a:pPr lvl="0"/>
            <a:r>
              <a:rPr lang="en-US" sz="2800" dirty="0"/>
              <a:t>Meeting with someone in your community or congregation about </a:t>
            </a:r>
            <a:r>
              <a:rPr lang="en-US" sz="2800" dirty="0" smtClean="0"/>
              <a:t>advocating </a:t>
            </a:r>
            <a:r>
              <a:rPr lang="en-US" sz="2800" dirty="0"/>
              <a:t>for important food programs and policy.</a:t>
            </a:r>
          </a:p>
          <a:p>
            <a:endParaRPr lang="en-US" sz="2800" dirty="0"/>
          </a:p>
          <a:p>
            <a:pPr lvl="0"/>
            <a:r>
              <a:rPr lang="en-US" sz="2800" dirty="0"/>
              <a:t>Meeting with your </a:t>
            </a:r>
            <a:r>
              <a:rPr lang="en-US" sz="2800" dirty="0" smtClean="0"/>
              <a:t>town </a:t>
            </a:r>
            <a:r>
              <a:rPr lang="en-US" sz="2800" dirty="0"/>
              <a:t>council or mayor to discuss hunger in the </a:t>
            </a:r>
            <a:r>
              <a:rPr lang="en-US" sz="2800" dirty="0" smtClean="0"/>
              <a:t>community to find </a:t>
            </a:r>
            <a:r>
              <a:rPr lang="en-US" sz="2800" dirty="0"/>
              <a:t>ways to partner </a:t>
            </a:r>
            <a:r>
              <a:rPr lang="en-US" sz="2800" dirty="0" smtClean="0"/>
              <a:t>and </a:t>
            </a:r>
            <a:r>
              <a:rPr lang="en-US" sz="2800" dirty="0"/>
              <a:t>address </a:t>
            </a:r>
            <a:r>
              <a:rPr lang="en-US" sz="2800" dirty="0" smtClean="0"/>
              <a:t>it.</a:t>
            </a:r>
            <a:endParaRPr lang="en-US" sz="2800" dirty="0"/>
          </a:p>
          <a:p>
            <a:endParaRPr lang="en-US" sz="2800" dirty="0"/>
          </a:p>
          <a:p>
            <a:endParaRPr lang="en-US" dirty="0"/>
          </a:p>
        </p:txBody>
      </p:sp>
      <p:pic>
        <p:nvPicPr>
          <p:cNvPr id="7" name="Picture 6"/>
          <p:cNvPicPr>
            <a:picLocks noChangeAspect="1"/>
          </p:cNvPicPr>
          <p:nvPr/>
        </p:nvPicPr>
        <p:blipFill>
          <a:blip r:embed="rId2"/>
          <a:stretch>
            <a:fillRect/>
          </a:stretch>
        </p:blipFill>
        <p:spPr>
          <a:xfrm>
            <a:off x="4119305" y="60853"/>
            <a:ext cx="4840185" cy="1312227"/>
          </a:xfrm>
          <a:prstGeom prst="rect">
            <a:avLst/>
          </a:prstGeom>
        </p:spPr>
      </p:pic>
    </p:spTree>
    <p:extLst>
      <p:ext uri="{BB962C8B-B14F-4D97-AF65-F5344CB8AC3E}">
        <p14:creationId xmlns:p14="http://schemas.microsoft.com/office/powerpoint/2010/main" val="8794642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are your action steps?</a:t>
            </a:r>
            <a:endParaRPr lang="en-US" dirty="0"/>
          </a:p>
        </p:txBody>
      </p:sp>
      <p:pic>
        <p:nvPicPr>
          <p:cNvPr id="4" name="Picture 3"/>
          <p:cNvPicPr>
            <a:picLocks noChangeAspect="1"/>
          </p:cNvPicPr>
          <p:nvPr/>
        </p:nvPicPr>
        <p:blipFill>
          <a:blip r:embed="rId2"/>
          <a:stretch>
            <a:fillRect/>
          </a:stretch>
        </p:blipFill>
        <p:spPr>
          <a:xfrm>
            <a:off x="301752" y="1460553"/>
            <a:ext cx="8534400" cy="4271251"/>
          </a:xfrm>
          <a:prstGeom prst="rect">
            <a:avLst/>
          </a:prstGeom>
        </p:spPr>
      </p:pic>
    </p:spTree>
    <p:extLst>
      <p:ext uri="{BB962C8B-B14F-4D97-AF65-F5344CB8AC3E}">
        <p14:creationId xmlns:p14="http://schemas.microsoft.com/office/powerpoint/2010/main" val="33472261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8113"/>
            <a:ext cx="8610600" cy="944562"/>
          </a:xfrm>
        </p:spPr>
        <p:txBody>
          <a:bodyPr/>
          <a:lstStyle/>
          <a:p>
            <a:pPr algn="r"/>
            <a:r>
              <a:rPr lang="en-US" b="1" dirty="0" smtClean="0">
                <a:latin typeface="+mn-lt"/>
              </a:rPr>
              <a:t>				     How We Work</a:t>
            </a:r>
            <a:endParaRPr lang="en-US" b="1" dirty="0">
              <a:latin typeface="+mn-lt"/>
            </a:endParaRPr>
          </a:p>
        </p:txBody>
      </p:sp>
      <p:pic>
        <p:nvPicPr>
          <p:cNvPr id="8" name="Picture 7" descr="http://www.philabundance.org/wp-content/uploads/2010/09/625x651x10PB100_howwework_chart1.jpg.pagespeed.ic.cwHLndTkmV.jpg"/>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219200"/>
            <a:ext cx="4648200" cy="5410200"/>
          </a:xfrm>
          <a:prstGeom prst="rect">
            <a:avLst/>
          </a:prstGeom>
          <a:noFill/>
          <a:ln>
            <a:noFill/>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r="6087" b="21394"/>
          <a:stretch/>
        </p:blipFill>
        <p:spPr>
          <a:xfrm>
            <a:off x="152400" y="44450"/>
            <a:ext cx="4114800" cy="1038225"/>
          </a:xfrm>
          <a:prstGeom prst="rect">
            <a:avLst/>
          </a:prstGeom>
        </p:spPr>
      </p:pic>
    </p:spTree>
    <p:extLst>
      <p:ext uri="{BB962C8B-B14F-4D97-AF65-F5344CB8AC3E}">
        <p14:creationId xmlns:p14="http://schemas.microsoft.com/office/powerpoint/2010/main" val="14332187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0" y="381000"/>
            <a:ext cx="7772400" cy="1752600"/>
          </a:xfrm>
        </p:spPr>
        <p:txBody>
          <a:bodyPr/>
          <a:lstStyle/>
          <a:p>
            <a:r>
              <a:rPr lang="en-US" dirty="0" smtClean="0"/>
              <a:t>Reflections</a:t>
            </a:r>
            <a:endParaRPr lang="en-US" dirty="0"/>
          </a:p>
        </p:txBody>
      </p:sp>
      <p:pic>
        <p:nvPicPr>
          <p:cNvPr id="3" name="Picture 2"/>
          <p:cNvPicPr>
            <a:picLocks noChangeAspect="1"/>
          </p:cNvPicPr>
          <p:nvPr/>
        </p:nvPicPr>
        <p:blipFill>
          <a:blip r:embed="rId2"/>
          <a:stretch>
            <a:fillRect/>
          </a:stretch>
        </p:blipFill>
        <p:spPr>
          <a:xfrm>
            <a:off x="0" y="120128"/>
            <a:ext cx="9072154" cy="6559473"/>
          </a:xfrm>
          <a:prstGeom prst="rect">
            <a:avLst/>
          </a:prstGeom>
        </p:spPr>
      </p:pic>
    </p:spTree>
    <p:extLst>
      <p:ext uri="{BB962C8B-B14F-4D97-AF65-F5344CB8AC3E}">
        <p14:creationId xmlns:p14="http://schemas.microsoft.com/office/powerpoint/2010/main" val="377001765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2133600" y="228600"/>
            <a:ext cx="6096000" cy="938034"/>
          </a:xfrm>
        </p:spPr>
        <p:txBody>
          <a:bodyPr/>
          <a:lstStyle/>
          <a:p>
            <a:r>
              <a:rPr lang="en-US" b="1" dirty="0" smtClean="0"/>
              <a:t>Coalition Overview</a:t>
            </a:r>
          </a:p>
        </p:txBody>
      </p:sp>
      <p:sp>
        <p:nvSpPr>
          <p:cNvPr id="8" name="Oval 7"/>
          <p:cNvSpPr/>
          <p:nvPr/>
        </p:nvSpPr>
        <p:spPr>
          <a:xfrm>
            <a:off x="381000" y="3106040"/>
            <a:ext cx="2514600" cy="2469163"/>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Oval 8"/>
          <p:cNvSpPr/>
          <p:nvPr/>
        </p:nvSpPr>
        <p:spPr>
          <a:xfrm>
            <a:off x="3276600" y="3075167"/>
            <a:ext cx="2514600" cy="246916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 name="Oval 9"/>
          <p:cNvSpPr/>
          <p:nvPr/>
        </p:nvSpPr>
        <p:spPr>
          <a:xfrm>
            <a:off x="6172200" y="3075167"/>
            <a:ext cx="2514600" cy="2469164"/>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105" name="TextBox 10"/>
          <p:cNvSpPr txBox="1">
            <a:spLocks noChangeArrowheads="1"/>
          </p:cNvSpPr>
          <p:nvPr/>
        </p:nvSpPr>
        <p:spPr bwMode="auto">
          <a:xfrm>
            <a:off x="533400" y="3636207"/>
            <a:ext cx="2209800" cy="1384995"/>
          </a:xfrm>
          <a:prstGeom prst="rect">
            <a:avLst/>
          </a:prstGeom>
          <a:noFill/>
          <a:ln w="9525">
            <a:noFill/>
            <a:miter lim="800000"/>
            <a:headEnd/>
            <a:tailEnd/>
          </a:ln>
        </p:spPr>
        <p:txBody>
          <a:bodyPr>
            <a:spAutoFit/>
          </a:bodyPr>
          <a:lstStyle/>
          <a:p>
            <a:pPr algn="ctr"/>
            <a:r>
              <a:rPr lang="en-US" sz="2800" b="1" dirty="0" smtClean="0">
                <a:solidFill>
                  <a:srgbClr val="FFFFC1"/>
                </a:solidFill>
                <a:latin typeface="Calibri" pitchFamily="34" charset="0"/>
              </a:rPr>
              <a:t>Hunger Fighters Network</a:t>
            </a:r>
            <a:endParaRPr lang="en-US" sz="2800" b="1" dirty="0">
              <a:solidFill>
                <a:srgbClr val="FFFFC1"/>
              </a:solidFill>
              <a:latin typeface="Calibri" pitchFamily="34" charset="0"/>
            </a:endParaRPr>
          </a:p>
        </p:txBody>
      </p:sp>
      <p:sp>
        <p:nvSpPr>
          <p:cNvPr id="4106" name="TextBox 11"/>
          <p:cNvSpPr txBox="1">
            <a:spLocks noChangeArrowheads="1"/>
          </p:cNvSpPr>
          <p:nvPr/>
        </p:nvSpPr>
        <p:spPr bwMode="auto">
          <a:xfrm>
            <a:off x="3371850" y="3566178"/>
            <a:ext cx="2362200" cy="1384995"/>
          </a:xfrm>
          <a:prstGeom prst="rect">
            <a:avLst/>
          </a:prstGeom>
          <a:noFill/>
          <a:ln w="9525">
            <a:noFill/>
            <a:miter lim="800000"/>
            <a:headEnd/>
            <a:tailEnd/>
          </a:ln>
        </p:spPr>
        <p:txBody>
          <a:bodyPr>
            <a:spAutoFit/>
          </a:bodyPr>
          <a:lstStyle/>
          <a:p>
            <a:pPr algn="ctr"/>
            <a:r>
              <a:rPr lang="en-US" sz="2800" b="1" dirty="0">
                <a:solidFill>
                  <a:srgbClr val="FFFFC1"/>
                </a:solidFill>
                <a:latin typeface="Calibri" pitchFamily="34" charset="0"/>
              </a:rPr>
              <a:t>SNAP</a:t>
            </a:r>
          </a:p>
          <a:p>
            <a:pPr algn="ctr"/>
            <a:r>
              <a:rPr lang="en-US" sz="2800" b="1" dirty="0" smtClean="0">
                <a:solidFill>
                  <a:srgbClr val="FFFFC1"/>
                </a:solidFill>
                <a:latin typeface="Calibri" pitchFamily="34" charset="0"/>
              </a:rPr>
              <a:t>Enrollment Campaign</a:t>
            </a:r>
            <a:endParaRPr lang="en-US" sz="2800" b="1" dirty="0">
              <a:solidFill>
                <a:srgbClr val="FFFFC1"/>
              </a:solidFill>
              <a:latin typeface="Calibri" pitchFamily="34" charset="0"/>
            </a:endParaRPr>
          </a:p>
        </p:txBody>
      </p:sp>
      <p:sp>
        <p:nvSpPr>
          <p:cNvPr id="4107" name="TextBox 12"/>
          <p:cNvSpPr txBox="1">
            <a:spLocks noChangeArrowheads="1"/>
          </p:cNvSpPr>
          <p:nvPr/>
        </p:nvSpPr>
        <p:spPr bwMode="auto">
          <a:xfrm>
            <a:off x="6515100" y="4021359"/>
            <a:ext cx="1828800" cy="523220"/>
          </a:xfrm>
          <a:prstGeom prst="rect">
            <a:avLst/>
          </a:prstGeom>
          <a:noFill/>
          <a:ln w="9525">
            <a:noFill/>
            <a:miter lim="800000"/>
            <a:headEnd/>
            <a:tailEnd/>
          </a:ln>
        </p:spPr>
        <p:txBody>
          <a:bodyPr>
            <a:spAutoFit/>
          </a:bodyPr>
          <a:lstStyle/>
          <a:p>
            <a:pPr algn="ctr"/>
            <a:r>
              <a:rPr lang="en-US" sz="2800" b="1" dirty="0" smtClean="0">
                <a:solidFill>
                  <a:srgbClr val="FFFFC1"/>
                </a:solidFill>
                <a:latin typeface="Calibri" pitchFamily="34" charset="0"/>
              </a:rPr>
              <a:t>Advocacy</a:t>
            </a:r>
            <a:endParaRPr lang="en-US" sz="2800" b="1" dirty="0">
              <a:solidFill>
                <a:srgbClr val="FFFFC1"/>
              </a:solidFill>
              <a:latin typeface="Calibri" pitchFamily="34" charset="0"/>
            </a:endParaRPr>
          </a:p>
        </p:txBody>
      </p:sp>
      <p:sp>
        <p:nvSpPr>
          <p:cNvPr id="16" name="Right Arrow 15"/>
          <p:cNvSpPr/>
          <p:nvPr/>
        </p:nvSpPr>
        <p:spPr>
          <a:xfrm>
            <a:off x="304800" y="5715000"/>
            <a:ext cx="8458200" cy="685800"/>
          </a:xfrm>
          <a:prstGeom prst="rightArrow">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109" name="TextBox 16"/>
          <p:cNvSpPr txBox="1">
            <a:spLocks noChangeArrowheads="1"/>
          </p:cNvSpPr>
          <p:nvPr/>
        </p:nvSpPr>
        <p:spPr bwMode="auto">
          <a:xfrm>
            <a:off x="2362200" y="5857845"/>
            <a:ext cx="4343400" cy="400110"/>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2000" b="1" dirty="0" smtClean="0">
                <a:latin typeface="+mn-lt"/>
                <a:cs typeface="+mn-cs"/>
              </a:rPr>
              <a:t> </a:t>
            </a:r>
            <a:r>
              <a:rPr lang="en-US" sz="2000" b="1" dirty="0">
                <a:solidFill>
                  <a:schemeClr val="accent6">
                    <a:lumMod val="75000"/>
                  </a:schemeClr>
                </a:solidFill>
                <a:latin typeface="+mn-lt"/>
                <a:cs typeface="+mn-cs"/>
              </a:rPr>
              <a:t>Community </a:t>
            </a:r>
            <a:r>
              <a:rPr lang="en-US" sz="2000" b="1" dirty="0" smtClean="0">
                <a:solidFill>
                  <a:schemeClr val="accent6">
                    <a:lumMod val="75000"/>
                  </a:schemeClr>
                </a:solidFill>
                <a:latin typeface="+mn-lt"/>
                <a:cs typeface="+mn-cs"/>
              </a:rPr>
              <a:t>and Nutrition Education</a:t>
            </a:r>
            <a:endParaRPr lang="en-US" sz="2000" b="1" dirty="0">
              <a:solidFill>
                <a:schemeClr val="accent6">
                  <a:lumMod val="75000"/>
                </a:schemeClr>
              </a:solidFill>
              <a:latin typeface="+mn-lt"/>
              <a:cs typeface="+mn-cs"/>
            </a:endParaRPr>
          </a:p>
        </p:txBody>
      </p:sp>
      <p:cxnSp>
        <p:nvCxnSpPr>
          <p:cNvPr id="14" name="Straight Connector 13"/>
          <p:cNvCxnSpPr/>
          <p:nvPr/>
        </p:nvCxnSpPr>
        <p:spPr>
          <a:xfrm flipV="1">
            <a:off x="1866900" y="1301607"/>
            <a:ext cx="6629400" cy="787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33400" y="2034612"/>
            <a:ext cx="8001000" cy="830997"/>
          </a:xfrm>
          <a:prstGeom prst="rect">
            <a:avLst/>
          </a:prstGeom>
        </p:spPr>
        <p:txBody>
          <a:bodyPr wrap="square">
            <a:spAutoFit/>
          </a:bodyPr>
          <a:lstStyle/>
          <a:p>
            <a:pPr algn="ctr"/>
            <a:r>
              <a:rPr lang="en-US" sz="2400" i="1" dirty="0" smtClean="0">
                <a:latin typeface="Calibri" pitchFamily="34" charset="0"/>
              </a:rPr>
              <a:t>Founded in 1996, the Coalition Against Hunger works to address hunger through education, outreach and advocacy.</a:t>
            </a:r>
            <a:endParaRPr lang="en-US" sz="2400" i="1" dirty="0">
              <a:latin typeface="Calibri" pitchFamily="34" charset="0"/>
            </a:endParaRPr>
          </a:p>
        </p:txBody>
      </p:sp>
      <p:pic>
        <p:nvPicPr>
          <p:cNvPr id="13" name="Picture 2" descr="https://grassroots.groupon.com/wp-content/blogs.dir/19/files/2012/04/greater-philadelphia-coalition-against-hunger-logo.jpg">
            <a:hlinkClick r:id="rId4"/>
          </p:cNvPr>
          <p:cNvPicPr>
            <a:picLocks noChangeAspect="1" noChangeArrowheads="1"/>
          </p:cNvPicPr>
          <p:nvPr/>
        </p:nvPicPr>
        <p:blipFill>
          <a:blip r:embed="rId5" cstate="print"/>
          <a:srcRect/>
          <a:stretch>
            <a:fillRect/>
          </a:stretch>
        </p:blipFill>
        <p:spPr bwMode="auto">
          <a:xfrm>
            <a:off x="136302" y="125392"/>
            <a:ext cx="1463898" cy="1809143"/>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0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0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09"/>
                                        </p:tgtEl>
                                        <p:attrNameLst>
                                          <p:attrName>style.visibility</p:attrName>
                                        </p:attrNameLst>
                                      </p:cBhvr>
                                      <p:to>
                                        <p:strVal val="visible"/>
                                      </p:to>
                                    </p:set>
                                    <p:anim calcmode="lin" valueType="num">
                                      <p:cBhvr additive="base">
                                        <p:cTn id="31" dur="500" fill="hold"/>
                                        <p:tgtEl>
                                          <p:spTgt spid="4109"/>
                                        </p:tgtEl>
                                        <p:attrNameLst>
                                          <p:attrName>ppt_x</p:attrName>
                                        </p:attrNameLst>
                                      </p:cBhvr>
                                      <p:tavLst>
                                        <p:tav tm="0">
                                          <p:val>
                                            <p:strVal val="#ppt_x"/>
                                          </p:val>
                                        </p:tav>
                                        <p:tav tm="100000">
                                          <p:val>
                                            <p:strVal val="#ppt_x"/>
                                          </p:val>
                                        </p:tav>
                                      </p:tavLst>
                                    </p:anim>
                                    <p:anim calcmode="lin" valueType="num">
                                      <p:cBhvr additive="base">
                                        <p:cTn id="32" dur="500" fill="hold"/>
                                        <p:tgtEl>
                                          <p:spTgt spid="4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4105" grpId="0"/>
      <p:bldP spid="4106" grpId="0"/>
      <p:bldP spid="4107" grpId="0"/>
      <p:bldP spid="16" grpId="0" animBg="1"/>
      <p:bldP spid="410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33400" y="0"/>
            <a:ext cx="8229600" cy="1020763"/>
          </a:xfrm>
        </p:spPr>
        <p:txBody>
          <a:bodyPr/>
          <a:lstStyle/>
          <a:p>
            <a:r>
              <a:rPr lang="en-US" altLang="en-US" b="1" dirty="0" smtClean="0">
                <a:latin typeface="Calibri" pitchFamily="34" charset="0"/>
              </a:rPr>
              <a:t>What Do We Advocate For?</a:t>
            </a:r>
            <a:endParaRPr lang="en-US" altLang="en-US" b="1" dirty="0" smtClean="0"/>
          </a:p>
        </p:txBody>
      </p:sp>
      <p:sp>
        <p:nvSpPr>
          <p:cNvPr id="3" name="Content Placeholder 2"/>
          <p:cNvSpPr>
            <a:spLocks noGrp="1"/>
          </p:cNvSpPr>
          <p:nvPr>
            <p:ph idx="1"/>
          </p:nvPr>
        </p:nvSpPr>
        <p:spPr>
          <a:xfrm>
            <a:off x="3888847" y="2199771"/>
            <a:ext cx="4604913" cy="1025545"/>
          </a:xfrm>
        </p:spPr>
        <p:txBody>
          <a:bodyPr/>
          <a:lstStyle/>
          <a:p>
            <a:pPr marL="0" indent="0">
              <a:spcBef>
                <a:spcPts val="0"/>
              </a:spcBef>
              <a:buFontTx/>
              <a:buNone/>
              <a:defRPr/>
            </a:pPr>
            <a:r>
              <a:rPr lang="en-US" u="sng" dirty="0" smtClean="0">
                <a:latin typeface="Calibri" pitchFamily="34" charset="0"/>
              </a:rPr>
              <a:t>Legislative advocacy </a:t>
            </a:r>
          </a:p>
          <a:p>
            <a:pPr marL="0" indent="0">
              <a:spcBef>
                <a:spcPts val="0"/>
              </a:spcBef>
              <a:buFontTx/>
              <a:buNone/>
              <a:defRPr/>
            </a:pPr>
            <a:r>
              <a:rPr lang="en-US" sz="2400" dirty="0" smtClean="0">
                <a:latin typeface="Calibri" pitchFamily="34" charset="0"/>
              </a:rPr>
              <a:t>Influencing </a:t>
            </a:r>
            <a:r>
              <a:rPr lang="en-US" sz="2400" kern="1200" dirty="0" smtClean="0">
                <a:latin typeface="Calibri" pitchFamily="34" charset="0"/>
              </a:rPr>
              <a:t>laws and funding levels</a:t>
            </a:r>
          </a:p>
        </p:txBody>
      </p:sp>
      <p:sp>
        <p:nvSpPr>
          <p:cNvPr id="15364" name="Rectangle 3"/>
          <p:cNvSpPr>
            <a:spLocks noChangeArrowheads="1"/>
          </p:cNvSpPr>
          <p:nvPr/>
        </p:nvSpPr>
        <p:spPr bwMode="auto">
          <a:xfrm>
            <a:off x="4448175" y="3244850"/>
            <a:ext cx="247650" cy="368300"/>
          </a:xfrm>
          <a:prstGeom prst="rect">
            <a:avLst/>
          </a:prstGeom>
          <a:noFill/>
          <a:ln w="9525">
            <a:noFill/>
            <a:miter lim="800000"/>
            <a:headEnd/>
            <a:tailEnd/>
          </a:ln>
        </p:spPr>
        <p:txBody>
          <a:bodyPr wrap="none">
            <a:spAutoFit/>
          </a:bodyPr>
          <a:lstStyle/>
          <a:p>
            <a:r>
              <a:rPr lang="en-US" altLang="en-US" dirty="0"/>
              <a:t> </a:t>
            </a:r>
          </a:p>
        </p:txBody>
      </p:sp>
      <p:sp>
        <p:nvSpPr>
          <p:cNvPr id="15365" name="TextBox 5"/>
          <p:cNvSpPr txBox="1">
            <a:spLocks noChangeArrowheads="1"/>
          </p:cNvSpPr>
          <p:nvPr/>
        </p:nvSpPr>
        <p:spPr bwMode="auto">
          <a:xfrm>
            <a:off x="800100" y="1005162"/>
            <a:ext cx="7353300" cy="923330"/>
          </a:xfrm>
          <a:prstGeom prst="rect">
            <a:avLst/>
          </a:prstGeom>
          <a:noFill/>
          <a:ln w="9525">
            <a:noFill/>
            <a:miter lim="800000"/>
            <a:headEnd/>
            <a:tailEnd/>
          </a:ln>
        </p:spPr>
        <p:txBody>
          <a:bodyPr wrap="square">
            <a:spAutoFit/>
          </a:bodyPr>
          <a:lstStyle/>
          <a:p>
            <a:pPr algn="ctr"/>
            <a:r>
              <a:rPr lang="en-US" altLang="en-US" sz="2600" dirty="0">
                <a:latin typeface="Calibri" pitchFamily="34" charset="0"/>
              </a:rPr>
              <a:t>We </a:t>
            </a:r>
            <a:r>
              <a:rPr lang="en-US" altLang="en-US" sz="2600" dirty="0" smtClean="0">
                <a:latin typeface="Calibri" pitchFamily="34" charset="0"/>
              </a:rPr>
              <a:t>advocate </a:t>
            </a:r>
            <a:r>
              <a:rPr lang="en-US" altLang="en-US" sz="2600" i="1" dirty="0" smtClean="0">
                <a:latin typeface="Calibri" pitchFamily="34" charset="0"/>
              </a:rPr>
              <a:t>at the </a:t>
            </a:r>
            <a:r>
              <a:rPr lang="en-US" altLang="en-US" sz="2800" b="1" i="1" dirty="0" smtClean="0">
                <a:solidFill>
                  <a:srgbClr val="0070C0"/>
                </a:solidFill>
                <a:latin typeface="Calibri" pitchFamily="34" charset="0"/>
              </a:rPr>
              <a:t>local, state, and federal level</a:t>
            </a:r>
            <a:r>
              <a:rPr lang="en-US" altLang="en-US" sz="2600" i="1" dirty="0">
                <a:latin typeface="Calibri" pitchFamily="34" charset="0"/>
              </a:rPr>
              <a:t> </a:t>
            </a:r>
            <a:r>
              <a:rPr lang="en-US" altLang="en-US" sz="2600" dirty="0" smtClean="0">
                <a:latin typeface="Calibri" pitchFamily="34" charset="0"/>
              </a:rPr>
              <a:t>for responsible policy solutions </a:t>
            </a:r>
            <a:r>
              <a:rPr lang="en-US" altLang="en-US" sz="2600" dirty="0">
                <a:latin typeface="Calibri" pitchFamily="34" charset="0"/>
              </a:rPr>
              <a:t>to hunger</a:t>
            </a:r>
          </a:p>
        </p:txBody>
      </p:sp>
      <p:sp>
        <p:nvSpPr>
          <p:cNvPr id="7" name="TextBox 6"/>
          <p:cNvSpPr txBox="1"/>
          <p:nvPr/>
        </p:nvSpPr>
        <p:spPr>
          <a:xfrm>
            <a:off x="3904087" y="3444879"/>
            <a:ext cx="4510569" cy="1323439"/>
          </a:xfrm>
          <a:prstGeom prst="rect">
            <a:avLst/>
          </a:prstGeom>
          <a:noFill/>
        </p:spPr>
        <p:txBody>
          <a:bodyPr wrap="square">
            <a:spAutoFit/>
          </a:bodyPr>
          <a:lstStyle/>
          <a:p>
            <a:pPr>
              <a:defRPr/>
            </a:pPr>
            <a:r>
              <a:rPr lang="en-US" sz="3200" u="sng" dirty="0">
                <a:latin typeface="Calibri" pitchFamily="34" charset="0"/>
                <a:cs typeface="+mn-cs"/>
              </a:rPr>
              <a:t>Administrative </a:t>
            </a:r>
            <a:r>
              <a:rPr lang="en-US" sz="3200" u="sng" dirty="0" smtClean="0">
                <a:latin typeface="Calibri" pitchFamily="34" charset="0"/>
                <a:cs typeface="+mn-cs"/>
              </a:rPr>
              <a:t>advocacy</a:t>
            </a:r>
            <a:r>
              <a:rPr lang="en-US" sz="2400" dirty="0" smtClean="0">
                <a:latin typeface="Calibri" pitchFamily="34" charset="0"/>
                <a:cs typeface="+mn-cs"/>
              </a:rPr>
              <a:t> Influencing government rules, regulations, and policies</a:t>
            </a:r>
            <a:endParaRPr lang="en-US" sz="2400" u="sng" dirty="0">
              <a:latin typeface="Calibri" pitchFamily="34" charset="0"/>
              <a:cs typeface="+mn-cs"/>
            </a:endParaRPr>
          </a:p>
        </p:txBody>
      </p:sp>
      <p:pic>
        <p:nvPicPr>
          <p:cNvPr id="8" name="Picture 2" descr="capitol"/>
          <p:cNvPicPr>
            <a:picLocks noChangeAspect="1" noChangeArrowheads="1"/>
          </p:cNvPicPr>
          <p:nvPr/>
        </p:nvPicPr>
        <p:blipFill>
          <a:blip r:embed="rId3" cstate="print"/>
          <a:srcRect/>
          <a:stretch>
            <a:fillRect/>
          </a:stretch>
        </p:blipFill>
        <p:spPr bwMode="auto">
          <a:xfrm>
            <a:off x="304800" y="2418389"/>
            <a:ext cx="3200400" cy="4137543"/>
          </a:xfrm>
          <a:prstGeom prst="rect">
            <a:avLst/>
          </a:prstGeom>
          <a:noFill/>
          <a:ln w="9525">
            <a:solidFill>
              <a:schemeClr val="tx1"/>
            </a:solidFill>
            <a:miter lim="800000"/>
            <a:headEnd/>
            <a:tailEnd/>
          </a:ln>
        </p:spPr>
      </p:pic>
      <p:sp>
        <p:nvSpPr>
          <p:cNvPr id="2" name="TextBox 1"/>
          <p:cNvSpPr txBox="1"/>
          <p:nvPr/>
        </p:nvSpPr>
        <p:spPr>
          <a:xfrm>
            <a:off x="3904087" y="5123714"/>
            <a:ext cx="4858913" cy="1323439"/>
          </a:xfrm>
          <a:prstGeom prst="rect">
            <a:avLst/>
          </a:prstGeom>
          <a:noFill/>
        </p:spPr>
        <p:txBody>
          <a:bodyPr wrap="square" rtlCol="0">
            <a:spAutoFit/>
          </a:bodyPr>
          <a:lstStyle/>
          <a:p>
            <a:r>
              <a:rPr lang="en-US" sz="3200" u="sng" dirty="0">
                <a:latin typeface="Calibri" pitchFamily="34" charset="0"/>
                <a:cs typeface="+mn-cs"/>
              </a:rPr>
              <a:t>Program </a:t>
            </a:r>
            <a:r>
              <a:rPr lang="en-US" sz="3200" u="sng" dirty="0" smtClean="0">
                <a:latin typeface="Calibri" pitchFamily="34" charset="0"/>
                <a:cs typeface="+mn-cs"/>
              </a:rPr>
              <a:t>advocacy</a:t>
            </a:r>
          </a:p>
          <a:p>
            <a:r>
              <a:rPr lang="en-US" sz="2400" dirty="0" smtClean="0">
                <a:latin typeface="+mn-lt"/>
              </a:rPr>
              <a:t>Influencing how programs </a:t>
            </a:r>
            <a:r>
              <a:rPr lang="en-US" sz="2400" dirty="0">
                <a:latin typeface="+mn-lt"/>
              </a:rPr>
              <a:t>are implemented on the </a:t>
            </a:r>
            <a:r>
              <a:rPr lang="en-US" sz="2400" dirty="0" smtClean="0">
                <a:latin typeface="+mn-lt"/>
              </a:rPr>
              <a:t>ground </a:t>
            </a:r>
            <a:endParaRPr lang="en-US" i="1" dirty="0">
              <a:latin typeface="+mn-lt"/>
            </a:endParaRPr>
          </a:p>
        </p:txBody>
      </p:sp>
      <p:cxnSp>
        <p:nvCxnSpPr>
          <p:cNvPr id="9" name="Straight Connector 8"/>
          <p:cNvCxnSpPr/>
          <p:nvPr/>
        </p:nvCxnSpPr>
        <p:spPr>
          <a:xfrm flipV="1">
            <a:off x="208745" y="876299"/>
            <a:ext cx="8726510" cy="7620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5122" name="Rectangle 1"/>
          <p:cNvSpPr>
            <a:spLocks noChangeArrowheads="1"/>
          </p:cNvSpPr>
          <p:nvPr/>
        </p:nvSpPr>
        <p:spPr bwMode="auto">
          <a:xfrm>
            <a:off x="762000" y="1524000"/>
            <a:ext cx="7467600" cy="523220"/>
          </a:xfrm>
          <a:prstGeom prst="rect">
            <a:avLst/>
          </a:prstGeom>
          <a:noFill/>
          <a:ln w="9525">
            <a:noFill/>
            <a:miter lim="800000"/>
            <a:headEnd/>
            <a:tailEnd/>
          </a:ln>
        </p:spPr>
        <p:txBody>
          <a:bodyPr>
            <a:spAutoFit/>
          </a:bodyPr>
          <a:lstStyle/>
          <a:p>
            <a:r>
              <a:rPr lang="en-US" sz="2800" dirty="0">
                <a:solidFill>
                  <a:srgbClr val="FFFFFF"/>
                </a:solidFill>
                <a:latin typeface="Calibri" pitchFamily="34" charset="0"/>
              </a:rPr>
              <a:t> </a:t>
            </a:r>
          </a:p>
        </p:txBody>
      </p:sp>
      <p:sp>
        <p:nvSpPr>
          <p:cNvPr id="5123" name="Title 3"/>
          <p:cNvSpPr>
            <a:spLocks noGrp="1"/>
          </p:cNvSpPr>
          <p:nvPr>
            <p:ph type="title"/>
          </p:nvPr>
        </p:nvSpPr>
        <p:spPr>
          <a:xfrm>
            <a:off x="0" y="293957"/>
            <a:ext cx="7696200" cy="1020762"/>
          </a:xfrm>
        </p:spPr>
        <p:txBody>
          <a:bodyPr/>
          <a:lstStyle/>
          <a:p>
            <a:pPr eaLnBrk="1" hangingPunct="1"/>
            <a:r>
              <a:rPr lang="en-US" dirty="0" smtClean="0"/>
              <a:t>What do we mean by </a:t>
            </a:r>
            <a:r>
              <a:rPr lang="en-US" u="sng" dirty="0" smtClean="0"/>
              <a:t>hunger</a:t>
            </a:r>
            <a:r>
              <a:rPr lang="en-US" dirty="0" smtClean="0"/>
              <a:t>?</a:t>
            </a:r>
          </a:p>
        </p:txBody>
      </p:sp>
      <p:sp>
        <p:nvSpPr>
          <p:cNvPr id="6" name="Title 1"/>
          <p:cNvSpPr txBox="1">
            <a:spLocks/>
          </p:cNvSpPr>
          <p:nvPr/>
        </p:nvSpPr>
        <p:spPr bwMode="auto">
          <a:xfrm>
            <a:off x="2362200" y="5486400"/>
            <a:ext cx="6781800" cy="1143000"/>
          </a:xfrm>
          <a:prstGeom prst="rect">
            <a:avLst/>
          </a:prstGeom>
          <a:noFill/>
          <a:ln w="9525">
            <a:noFill/>
            <a:miter lim="800000"/>
            <a:headEnd/>
            <a:tailEnd/>
          </a:ln>
        </p:spPr>
        <p:txBody>
          <a:bodyPr anchor="ctr"/>
          <a:lstStyle/>
          <a:p>
            <a:pPr algn="ctr" eaLnBrk="0" hangingPunct="0">
              <a:defRPr/>
            </a:pPr>
            <a:r>
              <a:rPr lang="en-US" sz="4400" kern="0" dirty="0">
                <a:latin typeface="Calibri" pitchFamily="34" charset="0"/>
                <a:ea typeface="+mj-ea"/>
                <a:cs typeface="+mj-cs"/>
              </a:rPr>
              <a:t>How big is the problem?</a:t>
            </a:r>
          </a:p>
        </p:txBody>
      </p:sp>
      <p:pic>
        <p:nvPicPr>
          <p:cNvPr id="80898" name="Picture 2" descr="http://a.abcnews.com/images/ABC_Univision/gty_child_hunger_130607_wmain.jpg"/>
          <p:cNvPicPr>
            <a:picLocks noChangeAspect="1" noChangeArrowheads="1"/>
          </p:cNvPicPr>
          <p:nvPr/>
        </p:nvPicPr>
        <p:blipFill>
          <a:blip r:embed="rId3" cstate="print"/>
          <a:srcRect/>
          <a:stretch>
            <a:fillRect/>
          </a:stretch>
        </p:blipFill>
        <p:spPr bwMode="auto">
          <a:xfrm>
            <a:off x="1371600" y="1905000"/>
            <a:ext cx="5811520" cy="3352801"/>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noChangeArrowheads="1"/>
          </p:cNvSpPr>
          <p:nvPr/>
        </p:nvSpPr>
        <p:spPr bwMode="auto">
          <a:xfrm>
            <a:off x="381000" y="4243079"/>
            <a:ext cx="4495800" cy="1938992"/>
          </a:xfrm>
          <a:prstGeom prst="rect">
            <a:avLst/>
          </a:prstGeom>
          <a:noFill/>
          <a:ln w="9525">
            <a:noFill/>
            <a:miter lim="800000"/>
            <a:headEnd/>
            <a:tailEnd/>
          </a:ln>
        </p:spPr>
        <p:txBody>
          <a:bodyPr wrap="square">
            <a:spAutoFit/>
          </a:bodyPr>
          <a:lstStyle/>
          <a:p>
            <a:pPr algn="ctr">
              <a:spcBef>
                <a:spcPts val="0"/>
              </a:spcBef>
            </a:pPr>
            <a:r>
              <a:rPr lang="en-US" altLang="en-US" sz="3000" b="1" dirty="0" smtClean="0">
                <a:latin typeface="Calibri" pitchFamily="34" charset="0"/>
              </a:rPr>
              <a:t>9.7% - about 1 in 10 </a:t>
            </a:r>
            <a:r>
              <a:rPr lang="en-US" altLang="en-US" sz="3000" dirty="0" smtClean="0">
                <a:latin typeface="Calibri" pitchFamily="34" charset="0"/>
              </a:rPr>
              <a:t> Montgomery County residents are food insecure =</a:t>
            </a:r>
            <a:r>
              <a:rPr lang="en-US" altLang="en-US" sz="3000" dirty="0" smtClean="0">
                <a:latin typeface="Calibri" pitchFamily="34" charset="0"/>
                <a:sym typeface="Wingdings" pitchFamily="2" charset="2"/>
              </a:rPr>
              <a:t> </a:t>
            </a:r>
            <a:r>
              <a:rPr lang="en-US" altLang="en-US" sz="3000" i="1" u="sng" dirty="0" smtClean="0">
                <a:latin typeface="Calibri" pitchFamily="34" charset="0"/>
                <a:sym typeface="Wingdings" pitchFamily="2" charset="2"/>
              </a:rPr>
              <a:t>78,540 people</a:t>
            </a:r>
            <a:endParaRPr lang="en-US" altLang="en-US" sz="3000" i="1" u="sng" dirty="0" smtClean="0"/>
          </a:p>
        </p:txBody>
      </p:sp>
      <p:sp>
        <p:nvSpPr>
          <p:cNvPr id="3076" name="TextBox 6"/>
          <p:cNvSpPr txBox="1">
            <a:spLocks noChangeArrowheads="1"/>
          </p:cNvSpPr>
          <p:nvPr/>
        </p:nvSpPr>
        <p:spPr bwMode="auto">
          <a:xfrm>
            <a:off x="3356160" y="1059778"/>
            <a:ext cx="5608749" cy="1477328"/>
          </a:xfrm>
          <a:prstGeom prst="rect">
            <a:avLst/>
          </a:prstGeom>
          <a:noFill/>
          <a:ln w="9525">
            <a:noFill/>
            <a:miter lim="800000"/>
            <a:headEnd/>
            <a:tailEnd/>
          </a:ln>
        </p:spPr>
        <p:txBody>
          <a:bodyPr wrap="square">
            <a:spAutoFit/>
          </a:bodyPr>
          <a:lstStyle/>
          <a:p>
            <a:pPr algn="ctr"/>
            <a:r>
              <a:rPr lang="en-US" altLang="en-US" sz="3000" b="1" dirty="0" smtClean="0">
                <a:latin typeface="Calibri" pitchFamily="34" charset="0"/>
              </a:rPr>
              <a:t>13.4% </a:t>
            </a:r>
            <a:r>
              <a:rPr lang="en-US" altLang="en-US" sz="3000" b="1" dirty="0">
                <a:latin typeface="Calibri" pitchFamily="34" charset="0"/>
              </a:rPr>
              <a:t>– </a:t>
            </a:r>
            <a:r>
              <a:rPr lang="en-US" altLang="en-US" sz="3000" b="1" dirty="0" smtClean="0">
                <a:latin typeface="Calibri" pitchFamily="34" charset="0"/>
              </a:rPr>
              <a:t>more than </a:t>
            </a:r>
            <a:r>
              <a:rPr lang="en-US" altLang="en-US" sz="3000" b="1" dirty="0">
                <a:latin typeface="Calibri" pitchFamily="34" charset="0"/>
              </a:rPr>
              <a:t>1 in 8 </a:t>
            </a:r>
            <a:r>
              <a:rPr lang="en-US" altLang="en-US" sz="3000" b="1" dirty="0" smtClean="0">
                <a:latin typeface="Calibri" pitchFamily="34" charset="0"/>
              </a:rPr>
              <a:t> </a:t>
            </a:r>
            <a:r>
              <a:rPr lang="en-US" altLang="en-US" sz="3000" dirty="0">
                <a:latin typeface="Calibri" pitchFamily="34" charset="0"/>
              </a:rPr>
              <a:t>Americans </a:t>
            </a:r>
            <a:r>
              <a:rPr lang="en-US" altLang="en-US" sz="3000" dirty="0" smtClean="0">
                <a:latin typeface="Calibri" pitchFamily="34" charset="0"/>
              </a:rPr>
              <a:t>are </a:t>
            </a:r>
            <a:r>
              <a:rPr lang="en-US" altLang="en-US" sz="3000" dirty="0">
                <a:latin typeface="Calibri" pitchFamily="34" charset="0"/>
              </a:rPr>
              <a:t>food insecure </a:t>
            </a:r>
          </a:p>
          <a:p>
            <a:pPr algn="ctr"/>
            <a:r>
              <a:rPr lang="en-US" altLang="en-US" sz="3000" dirty="0">
                <a:latin typeface="Calibri" pitchFamily="34" charset="0"/>
                <a:sym typeface="Wingdings" pitchFamily="2" charset="2"/>
              </a:rPr>
              <a:t>= </a:t>
            </a:r>
            <a:r>
              <a:rPr lang="en-US" altLang="en-US" sz="3000" u="sng" dirty="0">
                <a:latin typeface="Calibri" pitchFamily="34" charset="0"/>
                <a:sym typeface="Wingdings" pitchFamily="2" charset="2"/>
              </a:rPr>
              <a:t>42.2</a:t>
            </a:r>
            <a:r>
              <a:rPr lang="en-US" altLang="en-US" sz="3000" i="1" u="sng" dirty="0">
                <a:latin typeface="Calibri" pitchFamily="34" charset="0"/>
                <a:sym typeface="Wingdings" pitchFamily="2" charset="2"/>
              </a:rPr>
              <a:t> million people</a:t>
            </a:r>
            <a:endParaRPr lang="en-US" altLang="en-US" sz="3000" u="sng" dirty="0"/>
          </a:p>
        </p:txBody>
      </p:sp>
      <p:pic>
        <p:nvPicPr>
          <p:cNvPr id="8" name="Picture 2" descr="http://www.theaquaponicsource.com/aquaponicgardeningblog/wp-content/uploads/2010/12/childhunger-300x168.jpg"/>
          <p:cNvPicPr>
            <a:picLocks noChangeAspect="1" noChangeArrowheads="1"/>
          </p:cNvPicPr>
          <p:nvPr/>
        </p:nvPicPr>
        <p:blipFill>
          <a:blip r:embed="rId3" cstate="print"/>
          <a:srcRect/>
          <a:stretch>
            <a:fillRect/>
          </a:stretch>
        </p:blipFill>
        <p:spPr bwMode="auto">
          <a:xfrm>
            <a:off x="5415170" y="3936696"/>
            <a:ext cx="3424030" cy="2204021"/>
          </a:xfrm>
          <a:prstGeom prst="rect">
            <a:avLst/>
          </a:prstGeom>
          <a:noFill/>
        </p:spPr>
      </p:pic>
      <p:sp>
        <p:nvSpPr>
          <p:cNvPr id="2" name="TextBox 1"/>
          <p:cNvSpPr txBox="1"/>
          <p:nvPr/>
        </p:nvSpPr>
        <p:spPr>
          <a:xfrm>
            <a:off x="1219200" y="2844261"/>
            <a:ext cx="6858000" cy="1015663"/>
          </a:xfrm>
          <a:prstGeom prst="rect">
            <a:avLst/>
          </a:prstGeom>
          <a:noFill/>
        </p:spPr>
        <p:txBody>
          <a:bodyPr wrap="square" rtlCol="0">
            <a:spAutoFit/>
          </a:bodyPr>
          <a:lstStyle/>
          <a:p>
            <a:pPr algn="ctr"/>
            <a:r>
              <a:rPr lang="en-US" altLang="en-US" sz="3000" b="1" dirty="0" smtClean="0">
                <a:latin typeface="Calibri" pitchFamily="34" charset="0"/>
              </a:rPr>
              <a:t>13.1% </a:t>
            </a:r>
            <a:r>
              <a:rPr lang="en-US" altLang="en-US" sz="3000" b="1" dirty="0">
                <a:latin typeface="Calibri" pitchFamily="34" charset="0"/>
              </a:rPr>
              <a:t>–</a:t>
            </a:r>
            <a:r>
              <a:rPr lang="en-US" altLang="en-US" sz="3000" b="1" dirty="0" smtClean="0">
                <a:latin typeface="Calibri" pitchFamily="34" charset="0"/>
              </a:rPr>
              <a:t> 1 </a:t>
            </a:r>
            <a:r>
              <a:rPr lang="en-US" altLang="en-US" sz="3000" b="1" dirty="0">
                <a:latin typeface="Calibri" pitchFamily="34" charset="0"/>
              </a:rPr>
              <a:t>in </a:t>
            </a:r>
            <a:r>
              <a:rPr lang="en-US" altLang="en-US" sz="3000" b="1" dirty="0" smtClean="0">
                <a:latin typeface="Calibri" pitchFamily="34" charset="0"/>
              </a:rPr>
              <a:t>8  </a:t>
            </a:r>
            <a:r>
              <a:rPr lang="en-US" altLang="en-US" sz="3000" dirty="0" smtClean="0">
                <a:latin typeface="Calibri" pitchFamily="34" charset="0"/>
              </a:rPr>
              <a:t>Pennsylvania </a:t>
            </a:r>
            <a:r>
              <a:rPr lang="en-US" altLang="en-US" sz="3000" dirty="0">
                <a:latin typeface="Calibri" pitchFamily="34" charset="0"/>
              </a:rPr>
              <a:t>residents are </a:t>
            </a:r>
            <a:endParaRPr lang="en-US" altLang="en-US" sz="3000" dirty="0" smtClean="0">
              <a:latin typeface="Calibri" pitchFamily="34" charset="0"/>
            </a:endParaRPr>
          </a:p>
          <a:p>
            <a:pPr algn="ctr"/>
            <a:r>
              <a:rPr lang="en-US" altLang="en-US" sz="3000" dirty="0" smtClean="0">
                <a:latin typeface="Calibri" pitchFamily="34" charset="0"/>
              </a:rPr>
              <a:t>food </a:t>
            </a:r>
            <a:r>
              <a:rPr lang="en-US" altLang="en-US" sz="3000" dirty="0">
                <a:latin typeface="Calibri" pitchFamily="34" charset="0"/>
              </a:rPr>
              <a:t>insecure </a:t>
            </a:r>
            <a:r>
              <a:rPr lang="en-US" altLang="en-US" sz="3000" dirty="0">
                <a:latin typeface="Calibri" pitchFamily="34" charset="0"/>
                <a:sym typeface="Wingdings" pitchFamily="2" charset="2"/>
              </a:rPr>
              <a:t>= </a:t>
            </a:r>
            <a:r>
              <a:rPr lang="en-US" altLang="en-US" sz="3000" i="1" u="sng" dirty="0" smtClean="0">
                <a:latin typeface="Calibri" pitchFamily="34" charset="0"/>
                <a:sym typeface="Wingdings" pitchFamily="2" charset="2"/>
              </a:rPr>
              <a:t>1,670,000 people</a:t>
            </a:r>
            <a:endParaRPr lang="en-US" altLang="en-US" sz="3000" i="1" u="sng" dirty="0">
              <a:latin typeface="Calibri" pitchFamily="34" charset="0"/>
              <a:sym typeface="Wingdings" pitchFamily="2" charset="2"/>
            </a:endParaRPr>
          </a:p>
        </p:txBody>
      </p:sp>
      <p:sp>
        <p:nvSpPr>
          <p:cNvPr id="3" name="TextBox 2"/>
          <p:cNvSpPr txBox="1"/>
          <p:nvPr/>
        </p:nvSpPr>
        <p:spPr>
          <a:xfrm>
            <a:off x="158839" y="6369983"/>
            <a:ext cx="8806070" cy="307777"/>
          </a:xfrm>
          <a:prstGeom prst="rect">
            <a:avLst/>
          </a:prstGeom>
          <a:noFill/>
        </p:spPr>
        <p:txBody>
          <a:bodyPr wrap="square" rtlCol="0">
            <a:spAutoFit/>
          </a:bodyPr>
          <a:lstStyle/>
          <a:p>
            <a:pPr algn="ctr"/>
            <a:r>
              <a:rPr lang="en-US" sz="1400" i="1" dirty="0" smtClean="0"/>
              <a:t>Source: Feeding America Map the Meal Gap (2015 data, 2017 report)</a:t>
            </a:r>
            <a:endParaRPr lang="en-US" sz="1400" i="1" dirty="0"/>
          </a:p>
        </p:txBody>
      </p:sp>
      <p:pic>
        <p:nvPicPr>
          <p:cNvPr id="4" name="Picture 4" descr="http://www.thecitywire.com/sites/default/files/node_files/12-13/Michael%20Tilley/seniorhunger2013natgeo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206" y="156048"/>
            <a:ext cx="2807594" cy="2439231"/>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3276600" y="165846"/>
            <a:ext cx="5562600" cy="769441"/>
          </a:xfrm>
          <a:prstGeom prst="rect">
            <a:avLst/>
          </a:prstGeom>
          <a:noFill/>
        </p:spPr>
        <p:txBody>
          <a:bodyPr wrap="square" rtlCol="0">
            <a:spAutoFit/>
          </a:bodyPr>
          <a:lstStyle/>
          <a:p>
            <a:pPr algn="ctr"/>
            <a:r>
              <a:rPr lang="en-US" sz="4400" b="1" dirty="0" smtClean="0">
                <a:latin typeface="+mn-lt"/>
              </a:rPr>
              <a:t>Scope of Hunger</a:t>
            </a:r>
            <a:endParaRPr lang="en-US" sz="4400" b="1" dirty="0">
              <a:latin typeface="+mn-lt"/>
            </a:endParaRPr>
          </a:p>
        </p:txBody>
      </p:sp>
      <p:cxnSp>
        <p:nvCxnSpPr>
          <p:cNvPr id="9" name="Straight Connector 8"/>
          <p:cNvCxnSpPr/>
          <p:nvPr/>
        </p:nvCxnSpPr>
        <p:spPr>
          <a:xfrm>
            <a:off x="3575497" y="932106"/>
            <a:ext cx="4964806" cy="3181"/>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9881"/>
            <a:ext cx="8077200" cy="692498"/>
          </a:xfrm>
        </p:spPr>
        <p:txBody>
          <a:bodyPr/>
          <a:lstStyle/>
          <a:p>
            <a:r>
              <a:rPr lang="en-US" sz="4000" b="1" dirty="0" smtClean="0">
                <a:latin typeface="Calibri" pitchFamily="34" charset="0"/>
              </a:rPr>
              <a:t>Root of Hunger = Inadequate Income</a:t>
            </a:r>
            <a:endParaRPr lang="en-US" sz="4000" b="1" dirty="0">
              <a:latin typeface="Calibri" pitchFamily="34" charset="0"/>
            </a:endParaRPr>
          </a:p>
        </p:txBody>
      </p:sp>
      <p:sp>
        <p:nvSpPr>
          <p:cNvPr id="3" name="Rectangle 2"/>
          <p:cNvSpPr/>
          <p:nvPr/>
        </p:nvSpPr>
        <p:spPr>
          <a:xfrm>
            <a:off x="304800" y="1066800"/>
            <a:ext cx="7772400" cy="3708708"/>
          </a:xfrm>
          <a:prstGeom prst="rect">
            <a:avLst/>
          </a:prstGeom>
        </p:spPr>
        <p:txBody>
          <a:bodyPr wrap="square">
            <a:spAutoFit/>
          </a:bodyPr>
          <a:lstStyle/>
          <a:p>
            <a:r>
              <a:rPr lang="en-US" sz="2400" dirty="0" smtClean="0">
                <a:latin typeface="Calibri" pitchFamily="34" charset="0"/>
              </a:rPr>
              <a:t>Inability to afford enough nutritious food has many causes:</a:t>
            </a:r>
          </a:p>
          <a:p>
            <a:endParaRPr lang="en-US" dirty="0" smtClean="0">
              <a:latin typeface="Calibri" pitchFamily="34" charset="0"/>
            </a:endParaRPr>
          </a:p>
          <a:p>
            <a:pPr marL="274320" lvl="1" indent="-182880">
              <a:spcBef>
                <a:spcPts val="600"/>
              </a:spcBef>
              <a:buFont typeface="Arial" panose="020B0604020202020204" pitchFamily="34" charset="0"/>
              <a:buChar char="•"/>
            </a:pPr>
            <a:r>
              <a:rPr lang="en-US" sz="2400" dirty="0" smtClean="0">
                <a:latin typeface="Calibri" pitchFamily="34" charset="0"/>
              </a:rPr>
              <a:t>Low wages/part-time hours</a:t>
            </a:r>
          </a:p>
          <a:p>
            <a:pPr marL="274320" lvl="1" indent="-182880">
              <a:spcBef>
                <a:spcPts val="600"/>
              </a:spcBef>
              <a:buFont typeface="Arial" panose="020B0604020202020204" pitchFamily="34" charset="0"/>
              <a:buChar char="•"/>
            </a:pPr>
            <a:r>
              <a:rPr lang="en-US" sz="2400" dirty="0" smtClean="0">
                <a:latin typeface="Calibri" pitchFamily="34" charset="0"/>
              </a:rPr>
              <a:t>Lack of paid leave and/or sick days</a:t>
            </a:r>
          </a:p>
          <a:p>
            <a:pPr marL="274320" lvl="1" indent="-182880">
              <a:spcBef>
                <a:spcPts val="600"/>
              </a:spcBef>
              <a:buFont typeface="Arial" panose="020B0604020202020204" pitchFamily="34" charset="0"/>
              <a:buChar char="•"/>
            </a:pPr>
            <a:r>
              <a:rPr lang="en-US" sz="2400" dirty="0" smtClean="0">
                <a:latin typeface="Calibri" pitchFamily="34" charset="0"/>
              </a:rPr>
              <a:t>Barriers to work including physical                                        and mental health issues</a:t>
            </a:r>
          </a:p>
          <a:p>
            <a:pPr marL="274320" lvl="1" indent="-182880">
              <a:spcBef>
                <a:spcPts val="600"/>
              </a:spcBef>
              <a:buFont typeface="Arial" panose="020B0604020202020204" pitchFamily="34" charset="0"/>
              <a:buChar char="•"/>
            </a:pPr>
            <a:r>
              <a:rPr lang="en-US" sz="2400" dirty="0" smtClean="0">
                <a:latin typeface="Calibri" pitchFamily="34" charset="0"/>
              </a:rPr>
              <a:t>Low-literacy and/or mismatch of                                                 skills for current labor market</a:t>
            </a:r>
          </a:p>
          <a:p>
            <a:pPr marL="274320" lvl="1" indent="-182880">
              <a:spcBef>
                <a:spcPts val="600"/>
              </a:spcBef>
              <a:buFont typeface="Arial" panose="020B0604020202020204" pitchFamily="34" charset="0"/>
              <a:buChar char="•"/>
            </a:pPr>
            <a:r>
              <a:rPr lang="en-US" sz="2400" dirty="0" smtClean="0">
                <a:latin typeface="Calibri" pitchFamily="34" charset="0"/>
              </a:rPr>
              <a:t>Other demands on income</a:t>
            </a:r>
          </a:p>
        </p:txBody>
      </p:sp>
      <p:pic>
        <p:nvPicPr>
          <p:cNvPr id="4100" name="Picture 4" descr="http://figliedifortuna.com/wp-content/uploads/2012/11/will_work_for_food3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752600"/>
            <a:ext cx="3216088" cy="304800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990600" y="5105400"/>
            <a:ext cx="7086600" cy="1354217"/>
          </a:xfrm>
          <a:prstGeom prst="rect">
            <a:avLst/>
          </a:prstGeom>
          <a:solidFill>
            <a:srgbClr val="FFFF00"/>
          </a:solidFill>
        </p:spPr>
        <p:txBody>
          <a:bodyPr wrap="square" rtlCol="0">
            <a:spAutoFit/>
          </a:bodyPr>
          <a:lstStyle/>
          <a:p>
            <a:pPr algn="ctr"/>
            <a:r>
              <a:rPr lang="en-US" sz="2800" i="1" dirty="0">
                <a:latin typeface="Calibri" pitchFamily="34" charset="0"/>
              </a:rPr>
              <a:t>Consider:  A minimum wage earner, working </a:t>
            </a:r>
            <a:r>
              <a:rPr lang="en-US" sz="2800" i="1" dirty="0" smtClean="0">
                <a:latin typeface="Calibri" pitchFamily="34" charset="0"/>
              </a:rPr>
              <a:t>  40 hours/week</a:t>
            </a:r>
            <a:r>
              <a:rPr lang="en-US" sz="2800" i="1" dirty="0">
                <a:latin typeface="Calibri" pitchFamily="34" charset="0"/>
              </a:rPr>
              <a:t>, 52 weeks/year earns </a:t>
            </a:r>
            <a:r>
              <a:rPr lang="en-US" sz="2800" b="1" i="1" u="sng" dirty="0">
                <a:latin typeface="Calibri" pitchFamily="34" charset="0"/>
              </a:rPr>
              <a:t>$</a:t>
            </a:r>
            <a:r>
              <a:rPr lang="en-US" sz="2800" b="1" i="1" u="sng" dirty="0" smtClean="0">
                <a:latin typeface="Calibri" pitchFamily="34" charset="0"/>
              </a:rPr>
              <a:t>15,080, </a:t>
            </a:r>
            <a:r>
              <a:rPr lang="en-US" sz="2600" b="1" i="1" u="sng" dirty="0" smtClean="0">
                <a:latin typeface="Calibri" pitchFamily="34" charset="0"/>
              </a:rPr>
              <a:t>just 75% </a:t>
            </a:r>
            <a:r>
              <a:rPr lang="en-US" sz="2600" b="1" i="1" u="sng" dirty="0">
                <a:latin typeface="Calibri" pitchFamily="34" charset="0"/>
              </a:rPr>
              <a:t>of the poverty </a:t>
            </a:r>
            <a:r>
              <a:rPr lang="en-US" sz="2600" b="1" i="1" u="sng" dirty="0" smtClean="0">
                <a:latin typeface="Calibri" pitchFamily="34" charset="0"/>
              </a:rPr>
              <a:t>level for a family of three</a:t>
            </a:r>
            <a:endParaRPr lang="en-US" sz="2600" b="1" i="1" u="sng" dirty="0">
              <a:latin typeface="Calibri" pitchFamily="34" charset="0"/>
            </a:endParaRPr>
          </a:p>
        </p:txBody>
      </p:sp>
      <p:cxnSp>
        <p:nvCxnSpPr>
          <p:cNvPr id="6" name="Straight Connector 5"/>
          <p:cNvCxnSpPr/>
          <p:nvPr/>
        </p:nvCxnSpPr>
        <p:spPr>
          <a:xfrm>
            <a:off x="457200" y="878478"/>
            <a:ext cx="8153400" cy="0"/>
          </a:xfrm>
          <a:prstGeom prst="line">
            <a:avLst/>
          </a:prstGeom>
          <a:ln w="38100"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0|0|0|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Executive</Template>
  <TotalTime>10703</TotalTime>
  <Words>3432</Words>
  <Application>Microsoft Macintosh PowerPoint</Application>
  <PresentationFormat>On-screen Show (4:3)</PresentationFormat>
  <Paragraphs>505</Paragraphs>
  <Slides>40</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Calibri</vt:lpstr>
      <vt:lpstr>Courier New</vt:lpstr>
      <vt:lpstr>Monotype Corsiva</vt:lpstr>
      <vt:lpstr>ProximaNova-Bold</vt:lpstr>
      <vt:lpstr>Times New Roman</vt:lpstr>
      <vt:lpstr>Wingdings</vt:lpstr>
      <vt:lpstr>Arial</vt:lpstr>
      <vt:lpstr>Office Theme</vt:lpstr>
      <vt:lpstr>MY ORGANIZATION</vt:lpstr>
      <vt:lpstr> FIGHTING HUNGER:  COLLECTIVE ACTION AND ADVOCACY </vt:lpstr>
      <vt:lpstr>Overview</vt:lpstr>
      <vt:lpstr>         How We Work</vt:lpstr>
      <vt:lpstr>Coalition Overview</vt:lpstr>
      <vt:lpstr>What Do We Advocate For?</vt:lpstr>
      <vt:lpstr>What do we mean by hunger?</vt:lpstr>
      <vt:lpstr>PowerPoint Presentation</vt:lpstr>
      <vt:lpstr>Root of Hunger = Inadequate Income</vt:lpstr>
      <vt:lpstr>  What does it mean to live in poverty?  </vt:lpstr>
      <vt:lpstr>Food Insecurity &amp; Poverty</vt:lpstr>
      <vt:lpstr>Hunger is an urban, rural &amp; suburban issue</vt:lpstr>
      <vt:lpstr>PowerPoint Presentation</vt:lpstr>
      <vt:lpstr>PowerPoint Presentation</vt:lpstr>
      <vt:lpstr>PowerPoint Presentation</vt:lpstr>
      <vt:lpstr>Government Nutrition Programs (Federal &amp; State)</vt:lpstr>
      <vt:lpstr>PowerPoint Presentation</vt:lpstr>
      <vt:lpstr>Can Non-Profits Advocate? </vt:lpstr>
      <vt:lpstr>Does Advocacy Work?</vt:lpstr>
      <vt:lpstr>Advocacy Tools</vt:lpstr>
      <vt:lpstr>Federal Advocacy</vt:lpstr>
      <vt:lpstr>PowerPoint Presentation</vt:lpstr>
      <vt:lpstr>“SNAP” = #1 Defense Against Hunger</vt:lpstr>
      <vt:lpstr>PA SNAP FACTS</vt:lpstr>
      <vt:lpstr>SNAP is Critical for Montgomery County</vt:lpstr>
      <vt:lpstr>Threats to Food Security at National Level</vt:lpstr>
      <vt:lpstr>State Level Advocacy</vt:lpstr>
      <vt:lpstr>State Food Purchase Program (SFPP)</vt:lpstr>
      <vt:lpstr>Pennsylvania Agricultural Surplus System (PASS)</vt:lpstr>
      <vt:lpstr>PowerPoint Presentation</vt:lpstr>
      <vt:lpstr>Meeting with Elected Officials:                                 BEFORE the Meeting</vt:lpstr>
      <vt:lpstr>Meeting with Elected Officials:                      Planning Meeting Details</vt:lpstr>
      <vt:lpstr>Meeting with Elected Officials: Agenda </vt:lpstr>
      <vt:lpstr>Keep in mind…</vt:lpstr>
      <vt:lpstr>Montgomery County Representatives</vt:lpstr>
      <vt:lpstr>What can you do?</vt:lpstr>
      <vt:lpstr>PowerPoint Presentation</vt:lpstr>
      <vt:lpstr>Role Playing</vt:lpstr>
      <vt:lpstr>What are your action steps?</vt:lpstr>
      <vt:lpstr>Reflections</vt:lpstr>
    </vt:vector>
  </TitlesOfParts>
  <Company>NIM</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Access 101</dc:title>
  <dc:creator>Jessica Humphries</dc:creator>
  <cp:lastModifiedBy>Robin Rifkin</cp:lastModifiedBy>
  <cp:revision>520</cp:revision>
  <cp:lastPrinted>2017-02-27T17:36:12Z</cp:lastPrinted>
  <dcterms:created xsi:type="dcterms:W3CDTF">2014-09-10T17:35:44Z</dcterms:created>
  <dcterms:modified xsi:type="dcterms:W3CDTF">2017-05-10T18:06:42Z</dcterms:modified>
</cp:coreProperties>
</file>